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4"/>
  </p:notesMasterIdLst>
  <p:sldIdLst>
    <p:sldId id="256" r:id="rId2"/>
    <p:sldId id="263" r:id="rId3"/>
    <p:sldId id="260" r:id="rId4"/>
    <p:sldId id="280" r:id="rId5"/>
    <p:sldId id="257" r:id="rId6"/>
    <p:sldId id="258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78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/>
    <p:restoredTop sz="50000"/>
  </p:normalViewPr>
  <p:slideViewPr>
    <p:cSldViewPr snapToGrid="0" snapToObjects="1">
      <p:cViewPr>
        <p:scale>
          <a:sx n="77" d="100"/>
          <a:sy n="77" d="100"/>
        </p:scale>
        <p:origin x="1160" y="-1136"/>
      </p:cViewPr>
      <p:guideLst/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DD108-D095-6148-AAC6-4B7674AF7794}" type="datetimeFigureOut">
              <a:rPr lang="es-ES_tradnl" smtClean="0"/>
              <a:t>6/6/18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907CF-F1CF-FD4B-BE2C-BC72E897E5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71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07CF-F1CF-FD4B-BE2C-BC72E897E5D2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24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07CF-F1CF-FD4B-BE2C-BC72E897E5D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679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07CF-F1CF-FD4B-BE2C-BC72E897E5D2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26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8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4E5-51F0-5E4D-881B-B9CC96C41CB9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C658-D83E-494F-9402-214D2B47F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unestotube.com/" TargetMode="External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4441"/>
            <a:ext cx="9144000" cy="111939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Introducci</a:t>
            </a:r>
            <a:r>
              <a:rPr lang="es-ES" b="1" dirty="0" err="1" smtClean="0"/>
              <a:t>ón</a:t>
            </a:r>
            <a:r>
              <a:rPr lang="es-ES" b="1" dirty="0" smtClean="0"/>
              <a:t> a </a:t>
            </a:r>
            <a:r>
              <a:rPr lang="en-US" b="1" dirty="0" smtClean="0"/>
              <a:t>ELAN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799"/>
            <a:ext cx="9144000" cy="21680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Justin Royer </a:t>
            </a:r>
          </a:p>
          <a:p>
            <a:r>
              <a:rPr lang="en-US" sz="3200" dirty="0" err="1" smtClean="0"/>
              <a:t>justin.royer@mail.mcgill.ca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414441"/>
            <a:ext cx="9144000" cy="1679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8" y="1720514"/>
            <a:ext cx="2067718" cy="20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Arreglando los tipos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Es recomendable arreglar los </a:t>
            </a:r>
            <a:r>
              <a:rPr lang="es-ES_tradnl" dirty="0" smtClean="0"/>
              <a:t>tipos </a:t>
            </a:r>
            <a:r>
              <a:rPr lang="es-ES" dirty="0" smtClean="0"/>
              <a:t>inicialmente</a:t>
            </a:r>
            <a:r>
              <a:rPr lang="es-ES" dirty="0" smtClean="0"/>
              <a:t> </a:t>
            </a:r>
            <a:r>
              <a:rPr lang="es-ES" dirty="0" smtClean="0"/>
              <a:t>porque tendrás que identificar el tipo de cada línea.</a:t>
            </a:r>
          </a:p>
          <a:p>
            <a:r>
              <a:rPr lang="es-ES" dirty="0"/>
              <a:t>Necesitamos dos tipos por ahora: </a:t>
            </a:r>
          </a:p>
          <a:p>
            <a:pPr lvl="1"/>
            <a:r>
              <a:rPr lang="es-ES" dirty="0"/>
              <a:t>Uno para </a:t>
            </a:r>
            <a:r>
              <a:rPr lang="es-ES" dirty="0" smtClean="0"/>
              <a:t>el</a:t>
            </a:r>
            <a:r>
              <a:rPr lang="es-ES" dirty="0" smtClean="0"/>
              <a:t> </a:t>
            </a:r>
            <a:r>
              <a:rPr lang="es-ES" dirty="0"/>
              <a:t>texto principal en la lengua de estudio</a:t>
            </a:r>
          </a:p>
          <a:p>
            <a:pPr lvl="1"/>
            <a:r>
              <a:rPr lang="es-ES" dirty="0"/>
              <a:t>Otro para las traducciones. </a:t>
            </a:r>
            <a:endParaRPr lang="es-ES" dirty="0" smtClean="0"/>
          </a:p>
          <a:p>
            <a:r>
              <a:rPr lang="es-ES" dirty="0" smtClean="0"/>
              <a:t>A continuación, vemos </a:t>
            </a:r>
            <a:r>
              <a:rPr lang="es-ES" dirty="0" smtClean="0"/>
              <a:t>las </a:t>
            </a:r>
            <a:r>
              <a:rPr lang="es-ES" dirty="0" smtClean="0"/>
              <a:t>etapas para modificar y añadir tipos</a:t>
            </a:r>
          </a:p>
          <a:p>
            <a:pPr marL="0" indent="0">
              <a:buNone/>
            </a:pPr>
            <a:endParaRPr lang="es-ES_tradn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_tradnl" i="1" dirty="0" smtClean="0"/>
          </a:p>
        </p:txBody>
      </p:sp>
    </p:spTree>
    <p:extLst>
      <p:ext uri="{BB962C8B-B14F-4D97-AF65-F5344CB8AC3E}">
        <p14:creationId xmlns:p14="http://schemas.microsoft.com/office/powerpoint/2010/main" val="469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1. Modificar tipo existente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Cliquea:</a:t>
            </a:r>
            <a:r>
              <a:rPr lang="es-ES" b="1" dirty="0" smtClean="0">
                <a:solidFill>
                  <a:srgbClr val="C00000"/>
                </a:solidFill>
              </a:rPr>
              <a:t> Tipo </a:t>
            </a:r>
            <a:r>
              <a:rPr lang="es-ES" b="1" dirty="0">
                <a:solidFill>
                  <a:srgbClr val="C00000"/>
                </a:solidFill>
              </a:rPr>
              <a:t>&gt; Cambiar tipo </a:t>
            </a:r>
            <a:r>
              <a:rPr lang="es-ES" b="1" dirty="0" smtClean="0">
                <a:solidFill>
                  <a:srgbClr val="C00000"/>
                </a:solidFill>
              </a:rPr>
              <a:t>lingüístico</a:t>
            </a:r>
          </a:p>
          <a:p>
            <a:r>
              <a:rPr lang="es-ES" dirty="0" smtClean="0"/>
              <a:t>Cambia el nombre del tipo</a:t>
            </a:r>
          </a:p>
          <a:p>
            <a:pPr marL="0" indent="0">
              <a:buNone/>
            </a:pPr>
            <a:r>
              <a:rPr lang="es-ES" dirty="0" smtClean="0"/>
              <a:t> de </a:t>
            </a:r>
            <a:r>
              <a:rPr lang="es-ES" i="1" dirty="0" smtClean="0"/>
              <a:t>default-</a:t>
            </a:r>
            <a:r>
              <a:rPr lang="es-ES" i="1" dirty="0" err="1" smtClean="0"/>
              <a:t>lt</a:t>
            </a:r>
            <a:r>
              <a:rPr lang="es-ES" i="1" dirty="0" smtClean="0"/>
              <a:t> </a:t>
            </a:r>
            <a:r>
              <a:rPr lang="es-ES" dirty="0" smtClean="0"/>
              <a:t>a </a:t>
            </a:r>
            <a:r>
              <a:rPr lang="es-ES" i="1" dirty="0" smtClean="0"/>
              <a:t>texto principal</a:t>
            </a:r>
          </a:p>
          <a:p>
            <a:r>
              <a:rPr lang="es-ES" dirty="0" smtClean="0"/>
              <a:t>Cliquea “Cambiar”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33" y="2385128"/>
            <a:ext cx="6054956" cy="43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2. Añadir nuevo tipo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Cliquea: </a:t>
            </a:r>
            <a:r>
              <a:rPr lang="es-ES_tradnl" b="1" dirty="0" smtClean="0">
                <a:solidFill>
                  <a:srgbClr val="C00000"/>
                </a:solidFill>
              </a:rPr>
              <a:t>Tipo &gt; Añadir nuevo tipo </a:t>
            </a:r>
            <a:r>
              <a:rPr lang="es-ES_tradnl" b="1" dirty="0" err="1" smtClean="0">
                <a:solidFill>
                  <a:srgbClr val="C00000"/>
                </a:solidFill>
              </a:rPr>
              <a:t>ling</a:t>
            </a:r>
            <a:r>
              <a:rPr lang="es-ES" b="1" dirty="0" err="1" smtClean="0">
                <a:solidFill>
                  <a:srgbClr val="C00000"/>
                </a:solidFill>
              </a:rPr>
              <a:t>üístico</a:t>
            </a:r>
            <a:r>
              <a:rPr lang="is-IS" b="1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is-IS" dirty="0" smtClean="0"/>
              <a:t>Añade un tipo y ll</a:t>
            </a:r>
            <a:r>
              <a:rPr lang="es-ES" dirty="0" smtClean="0"/>
              <a:t>ámalo</a:t>
            </a:r>
            <a:r>
              <a:rPr lang="is-IS" dirty="0" smtClean="0"/>
              <a:t> </a:t>
            </a:r>
            <a:r>
              <a:rPr lang="is-IS" i="1" dirty="0" smtClean="0"/>
              <a:t>Traducci</a:t>
            </a:r>
            <a:r>
              <a:rPr lang="es-ES" i="1" dirty="0" err="1" smtClean="0"/>
              <a:t>ón</a:t>
            </a:r>
            <a:endParaRPr lang="es-ES" i="1" dirty="0" smtClean="0"/>
          </a:p>
          <a:p>
            <a:r>
              <a:rPr lang="es-ES" dirty="0" smtClean="0"/>
              <a:t>Cambia el “estereotipo” a “</a:t>
            </a:r>
            <a:r>
              <a:rPr lang="es-ES" dirty="0" err="1" smtClean="0"/>
              <a:t>symbolic</a:t>
            </a:r>
            <a:r>
              <a:rPr lang="es-ES" dirty="0" smtClean="0"/>
              <a:t> </a:t>
            </a:r>
            <a:r>
              <a:rPr lang="es-ES" dirty="0" err="1" smtClean="0"/>
              <a:t>association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Cliquea “añadir”</a:t>
            </a:r>
          </a:p>
          <a:p>
            <a:r>
              <a:rPr lang="es-ES" dirty="0" smtClean="0"/>
              <a:t>Podrías añadir más </a:t>
            </a:r>
            <a:r>
              <a:rPr lang="es-ES" dirty="0" smtClean="0"/>
              <a:t>tipos, </a:t>
            </a:r>
            <a:r>
              <a:rPr lang="es-ES" dirty="0" smtClean="0"/>
              <a:t>por ej.</a:t>
            </a:r>
          </a:p>
          <a:p>
            <a:pPr marL="0" indent="0">
              <a:buNone/>
            </a:pPr>
            <a:r>
              <a:rPr lang="es-ES" dirty="0" smtClean="0"/>
              <a:t>para una para la glosa. </a:t>
            </a:r>
            <a:endParaRPr lang="es-ES" dirty="0" smtClean="0"/>
          </a:p>
        </p:txBody>
      </p:sp>
      <p:sp>
        <p:nvSpPr>
          <p:cNvPr id="5" name="Elipse 4"/>
          <p:cNvSpPr/>
          <p:nvPr/>
        </p:nvSpPr>
        <p:spPr>
          <a:xfrm>
            <a:off x="8345978" y="615142"/>
            <a:ext cx="3325091" cy="2443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8437417" y="1225460"/>
            <a:ext cx="3142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Esa </a:t>
            </a:r>
            <a:r>
              <a:rPr lang="es-ES" dirty="0" smtClean="0"/>
              <a:t>opción va a permitir que las traducciones sean asociadas con una línea madre, la del texto principal. </a:t>
            </a:r>
            <a:endParaRPr lang="es-ES_tradnl" dirty="0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8196349" y="2676698"/>
            <a:ext cx="465513" cy="38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70" y="3309101"/>
            <a:ext cx="4902309" cy="34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Arreglando las l</a:t>
            </a:r>
            <a:r>
              <a:rPr lang="es-ES" b="1" dirty="0" err="1" smtClean="0"/>
              <a:t>íneas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Ahora, arreglamos las l</a:t>
            </a:r>
            <a:r>
              <a:rPr lang="es-ES" dirty="0" err="1" smtClean="0"/>
              <a:t>íneas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El mismo hablante estará asociado con varias líneas: (una para el texto principal, otra para la traducción, etc.).</a:t>
            </a:r>
          </a:p>
          <a:p>
            <a:r>
              <a:rPr lang="es-ES" dirty="0" smtClean="0"/>
              <a:t>A continuación, vemos las etapas para modificar y añadir líneas.</a:t>
            </a:r>
          </a:p>
          <a:p>
            <a:pPr marL="0" indent="0">
              <a:buNone/>
            </a:pPr>
            <a:endParaRPr lang="es-ES" b="1" dirty="0" smtClean="0">
              <a:solidFill>
                <a:srgbClr val="C0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71" y="5292351"/>
            <a:ext cx="987033" cy="14253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59" y="3723527"/>
            <a:ext cx="1191552" cy="1568824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V="1">
            <a:off x="4105835" y="4052047"/>
            <a:ext cx="1488141" cy="35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105835" y="4567798"/>
            <a:ext cx="1387235" cy="183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4915904" y="5610646"/>
            <a:ext cx="1488141" cy="35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915904" y="6176169"/>
            <a:ext cx="1488141" cy="13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593975" y="3856777"/>
            <a:ext cx="538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Texto principal en lengua de estudio (l</a:t>
            </a:r>
            <a:r>
              <a:rPr lang="es-ES" dirty="0" err="1" smtClean="0"/>
              <a:t>ínea</a:t>
            </a:r>
            <a:r>
              <a:rPr lang="es-ES" dirty="0" smtClean="0"/>
              <a:t> madre)</a:t>
            </a:r>
            <a:endParaRPr lang="es-ES_tradnl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593975" y="4513466"/>
            <a:ext cx="38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Traducci</a:t>
            </a:r>
            <a:r>
              <a:rPr lang="es-ES" dirty="0" err="1" smtClean="0"/>
              <a:t>ón</a:t>
            </a:r>
            <a:r>
              <a:rPr lang="es-ES" dirty="0" smtClean="0"/>
              <a:t> (línea hija)</a:t>
            </a:r>
            <a:endParaRPr lang="es-ES_tradnl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404045" y="5393359"/>
            <a:ext cx="538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Texto principal en lengua de estudio (l</a:t>
            </a:r>
            <a:r>
              <a:rPr lang="es-ES" dirty="0" err="1" smtClean="0"/>
              <a:t>ínea</a:t>
            </a:r>
            <a:r>
              <a:rPr lang="es-ES" dirty="0" smtClean="0"/>
              <a:t> madre)</a:t>
            </a:r>
            <a:endParaRPr lang="es-ES_tradnl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454973" y="6078019"/>
            <a:ext cx="38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Traducci</a:t>
            </a:r>
            <a:r>
              <a:rPr lang="es-ES" dirty="0" err="1" smtClean="0"/>
              <a:t>ón</a:t>
            </a:r>
            <a:r>
              <a:rPr lang="es-ES" dirty="0" smtClean="0"/>
              <a:t> (línea hija)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43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1. Modificar una l</a:t>
            </a:r>
            <a:r>
              <a:rPr lang="es-ES" b="1" dirty="0" err="1" smtClean="0"/>
              <a:t>ínea</a:t>
            </a:r>
            <a:r>
              <a:rPr lang="es-ES" b="1" dirty="0" smtClean="0"/>
              <a:t> 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887" y="1825625"/>
            <a:ext cx="10904913" cy="4351338"/>
          </a:xfrm>
        </p:spPr>
        <p:txBody>
          <a:bodyPr/>
          <a:lstStyle/>
          <a:p>
            <a:r>
              <a:rPr lang="es-ES" dirty="0"/>
              <a:t>Primero, modificamos la línea </a:t>
            </a:r>
            <a:r>
              <a:rPr lang="es-ES" i="1" dirty="0"/>
              <a:t>default </a:t>
            </a:r>
            <a:r>
              <a:rPr lang="es-ES" dirty="0"/>
              <a:t>de ELAN y le cambiamos </a:t>
            </a:r>
            <a:r>
              <a:rPr lang="es-ES" dirty="0" smtClean="0"/>
              <a:t>los nombres (del hablante, del anotador, </a:t>
            </a:r>
            <a:r>
              <a:rPr lang="es-ES" dirty="0" err="1" smtClean="0"/>
              <a:t>etc</a:t>
            </a:r>
            <a:r>
              <a:rPr lang="es-ES" dirty="0" smtClean="0"/>
              <a:t>):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C00000"/>
                </a:solidFill>
              </a:rPr>
              <a:t>Línea </a:t>
            </a:r>
            <a:r>
              <a:rPr lang="es-ES" b="1" dirty="0">
                <a:solidFill>
                  <a:srgbClr val="C00000"/>
                </a:solidFill>
              </a:rPr>
              <a:t>&gt; Cambiar propiedades de la </a:t>
            </a:r>
            <a:r>
              <a:rPr lang="es-ES" b="1" dirty="0" smtClean="0">
                <a:solidFill>
                  <a:srgbClr val="C00000"/>
                </a:solidFill>
              </a:rPr>
              <a:t>línea</a:t>
            </a: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94" y="2753979"/>
            <a:ext cx="5509251" cy="395439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197033" y="3956858"/>
            <a:ext cx="3973483" cy="2220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1369722" y="4605245"/>
            <a:ext cx="362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tipo </a:t>
            </a:r>
            <a:r>
              <a:rPr lang="es-ES_tradnl" dirty="0" err="1" smtClean="0"/>
              <a:t>ling</a:t>
            </a:r>
            <a:r>
              <a:rPr lang="es-ES" dirty="0" err="1" smtClean="0"/>
              <a:t>üístico</a:t>
            </a:r>
            <a:r>
              <a:rPr lang="es-ES" dirty="0" smtClean="0"/>
              <a:t> es “texto principal”, porque esto es la línea del hablante en la lengua de estudio.</a:t>
            </a:r>
            <a:endParaRPr lang="es-ES_tradnl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5289755" y="5066910"/>
            <a:ext cx="3234813" cy="33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2. Añadir línea para traducción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Segundo, añadimos una l</a:t>
            </a:r>
            <a:r>
              <a:rPr lang="es-ES" dirty="0" err="1" smtClean="0"/>
              <a:t>ínea</a:t>
            </a:r>
            <a:r>
              <a:rPr lang="es-ES" dirty="0" smtClean="0"/>
              <a:t> para la traducción: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C00000"/>
                </a:solidFill>
              </a:rPr>
              <a:t>L</a:t>
            </a:r>
            <a:r>
              <a:rPr lang="en-CA" dirty="0" err="1" smtClean="0">
                <a:solidFill>
                  <a:srgbClr val="C00000"/>
                </a:solidFill>
              </a:rPr>
              <a:t>ínea</a:t>
            </a:r>
            <a:r>
              <a:rPr lang="en-CA" dirty="0" smtClean="0">
                <a:solidFill>
                  <a:srgbClr val="C00000"/>
                </a:solidFill>
              </a:rPr>
              <a:t> &gt; </a:t>
            </a:r>
            <a:r>
              <a:rPr lang="en-CA" dirty="0" err="1" smtClean="0">
                <a:solidFill>
                  <a:srgbClr val="C00000"/>
                </a:solidFill>
              </a:rPr>
              <a:t>Añadir</a:t>
            </a:r>
            <a:r>
              <a:rPr lang="en-CA" dirty="0" smtClean="0">
                <a:solidFill>
                  <a:srgbClr val="C00000"/>
                </a:solidFill>
              </a:rPr>
              <a:t> l</a:t>
            </a:r>
            <a:r>
              <a:rPr lang="es-ES" dirty="0" err="1" smtClean="0">
                <a:solidFill>
                  <a:srgbClr val="C00000"/>
                </a:solidFill>
              </a:rPr>
              <a:t>ínea</a:t>
            </a:r>
            <a:r>
              <a:rPr lang="es-ES" dirty="0" smtClean="0">
                <a:solidFill>
                  <a:srgbClr val="C00000"/>
                </a:solidFill>
              </a:rPr>
              <a:t> nueva</a:t>
            </a:r>
            <a:endParaRPr lang="es-ES_tradnl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71" y="2330823"/>
            <a:ext cx="6012294" cy="431202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35668" y="3818965"/>
            <a:ext cx="4144473" cy="2357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1369722" y="4328246"/>
            <a:ext cx="3628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tipo </a:t>
            </a:r>
            <a:r>
              <a:rPr lang="es-ES_tradnl" dirty="0" err="1" smtClean="0"/>
              <a:t>ling</a:t>
            </a:r>
            <a:r>
              <a:rPr lang="es-ES" dirty="0" err="1" smtClean="0"/>
              <a:t>üístico</a:t>
            </a:r>
            <a:r>
              <a:rPr lang="es-ES" dirty="0" smtClean="0"/>
              <a:t> es “traducción”, y la línea madre es la línea del hablante (en este caso Fred </a:t>
            </a:r>
            <a:r>
              <a:rPr lang="es-ES" dirty="0" err="1" smtClean="0"/>
              <a:t>Pellerin</a:t>
            </a:r>
            <a:r>
              <a:rPr lang="es-ES" dirty="0" smtClean="0"/>
              <a:t>), por que traducimos lo que dice el texto principal</a:t>
            </a:r>
            <a:endParaRPr lang="es-ES_tradnl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5378824" y="4997964"/>
            <a:ext cx="2850776" cy="20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3. Repite para cada participante de la </a:t>
            </a:r>
            <a:r>
              <a:rPr lang="es-ES_tradnl" b="1" dirty="0" err="1" smtClean="0"/>
              <a:t>grabaci</a:t>
            </a:r>
            <a:r>
              <a:rPr lang="es-ES" b="1" dirty="0" err="1" smtClean="0"/>
              <a:t>ón</a:t>
            </a:r>
            <a:endParaRPr lang="es-ES_tradnl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4" y="1438031"/>
            <a:ext cx="7979331" cy="52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Empezar a transcribir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9235698" cy="2529399"/>
          </a:xfrm>
        </p:spPr>
        <p:txBody>
          <a:bodyPr/>
          <a:lstStyle/>
          <a:p>
            <a:r>
              <a:rPr lang="es-ES" dirty="0" smtClean="0"/>
              <a:t>Para anotar en una línea, doble cliquea sobre el “título” de la línea. El “título se pondrá rojo. </a:t>
            </a:r>
          </a:p>
          <a:p>
            <a:r>
              <a:rPr lang="es-ES_tradnl" dirty="0" smtClean="0"/>
              <a:t>Para </a:t>
            </a:r>
            <a:r>
              <a:rPr lang="es-ES_tradnl" dirty="0"/>
              <a:t>empezar </a:t>
            </a:r>
            <a:r>
              <a:rPr lang="es-ES_tradnl" dirty="0" smtClean="0"/>
              <a:t>una </a:t>
            </a:r>
            <a:r>
              <a:rPr lang="es-ES_tradnl" dirty="0" err="1" smtClean="0"/>
              <a:t>transcripci</a:t>
            </a:r>
            <a:r>
              <a:rPr lang="es-ES" dirty="0" err="1" smtClean="0"/>
              <a:t>ón</a:t>
            </a:r>
            <a:r>
              <a:rPr lang="es-ES_tradnl" dirty="0" smtClean="0"/>
              <a:t>, </a:t>
            </a:r>
            <a:r>
              <a:rPr lang="es-ES" dirty="0" smtClean="0"/>
              <a:t> arrastra </a:t>
            </a:r>
            <a:r>
              <a:rPr lang="es-ES" dirty="0"/>
              <a:t>el </a:t>
            </a:r>
            <a:r>
              <a:rPr lang="es-ES" dirty="0" smtClean="0"/>
              <a:t>cursor</a:t>
            </a:r>
            <a:r>
              <a:rPr lang="es-ES" dirty="0" smtClean="0"/>
              <a:t> </a:t>
            </a:r>
            <a:r>
              <a:rPr lang="es-ES" dirty="0" smtClean="0"/>
              <a:t>de tu </a:t>
            </a:r>
            <a:r>
              <a:rPr lang="es-ES" dirty="0" err="1" smtClean="0"/>
              <a:t>compu</a:t>
            </a:r>
            <a:r>
              <a:rPr lang="es-ES" dirty="0" smtClean="0"/>
              <a:t>. Esto marca </a:t>
            </a:r>
            <a:r>
              <a:rPr lang="es-ES" dirty="0"/>
              <a:t>la parte seleccionada en azul. </a:t>
            </a:r>
            <a:endParaRPr lang="es-ES" dirty="0" smtClean="0"/>
          </a:p>
          <a:p>
            <a:r>
              <a:rPr lang="es-ES" dirty="0" smtClean="0"/>
              <a:t>Luego, doble </a:t>
            </a:r>
            <a:r>
              <a:rPr lang="es-ES" dirty="0" smtClean="0"/>
              <a:t>cliquea </a:t>
            </a:r>
            <a:r>
              <a:rPr lang="es-ES" dirty="0" smtClean="0"/>
              <a:t>sobre la parte azul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1027906"/>
            <a:ext cx="1854200" cy="242570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780868" y="2448732"/>
            <a:ext cx="4153546" cy="6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4" y="4355024"/>
            <a:ext cx="5404556" cy="2252498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>
            <a:off x="4239491" y="4641273"/>
            <a:ext cx="4627418" cy="336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942109" y="4738255"/>
            <a:ext cx="3408218" cy="2119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/>
          <p:cNvSpPr txBox="1"/>
          <p:nvPr/>
        </p:nvSpPr>
        <p:spPr>
          <a:xfrm>
            <a:off x="1385453" y="5019607"/>
            <a:ext cx="2854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Esta </a:t>
            </a:r>
            <a:r>
              <a:rPr lang="es-ES_tradnl" dirty="0" err="1" smtClean="0"/>
              <a:t>funci</a:t>
            </a:r>
            <a:r>
              <a:rPr lang="es-ES" dirty="0" err="1" smtClean="0"/>
              <a:t>ón</a:t>
            </a:r>
            <a:r>
              <a:rPr lang="es-ES" dirty="0" smtClean="0"/>
              <a:t> es muy útil. Permite escuchar solo la parte en azul y verificar que el tiempo y el audio están bien alineados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6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Añadir la </a:t>
            </a:r>
            <a:r>
              <a:rPr lang="es-ES_tradnl" b="1" dirty="0" err="1" smtClean="0"/>
              <a:t>traducci</a:t>
            </a:r>
            <a:r>
              <a:rPr lang="es-ES" b="1" dirty="0" err="1" smtClean="0"/>
              <a:t>ón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Cuando se trata de l</a:t>
            </a:r>
            <a:r>
              <a:rPr lang="es-ES" dirty="0" err="1" smtClean="0"/>
              <a:t>íneas</a:t>
            </a:r>
            <a:r>
              <a:rPr lang="es-ES" dirty="0" smtClean="0"/>
              <a:t> hija, lo único que hay que hacer es doble cliquear en cualquier espacio debajo del comentario de la línea madre, y la línea hija (la traducción), se alineará automáticamente.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" y="3519490"/>
            <a:ext cx="11707091" cy="27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Otras funciones importantes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0" y="1805708"/>
            <a:ext cx="7228420" cy="868218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048000" y="2757055"/>
            <a:ext cx="0" cy="235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572493" y="2955541"/>
            <a:ext cx="16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Hasta principio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46763" y="2757055"/>
            <a:ext cx="22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Diferentes grados de rebobinar</a:t>
            </a:r>
            <a:endParaRPr lang="es-ES_tradnl" dirty="0"/>
          </a:p>
        </p:txBody>
      </p:sp>
      <p:sp>
        <p:nvSpPr>
          <p:cNvPr id="21" name="Llaves 20"/>
          <p:cNvSpPr/>
          <p:nvPr/>
        </p:nvSpPr>
        <p:spPr>
          <a:xfrm>
            <a:off x="3394364" y="2757055"/>
            <a:ext cx="2535381" cy="748145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3" name="Conector recto 22"/>
          <p:cNvCxnSpPr/>
          <p:nvPr/>
        </p:nvCxnSpPr>
        <p:spPr>
          <a:xfrm flipH="1">
            <a:off x="6137563" y="2757055"/>
            <a:ext cx="1" cy="1011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832768" y="3768436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Play</a:t>
            </a:r>
            <a:endParaRPr lang="es-ES_tradnl" dirty="0"/>
          </a:p>
        </p:txBody>
      </p:sp>
      <p:sp>
        <p:nvSpPr>
          <p:cNvPr id="25" name="Llaves 24"/>
          <p:cNvSpPr/>
          <p:nvPr/>
        </p:nvSpPr>
        <p:spPr>
          <a:xfrm>
            <a:off x="6345384" y="2752223"/>
            <a:ext cx="2535381" cy="748145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CuadroTexto 25"/>
          <p:cNvSpPr txBox="1"/>
          <p:nvPr/>
        </p:nvSpPr>
        <p:spPr>
          <a:xfrm>
            <a:off x="6428509" y="2757055"/>
            <a:ext cx="22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Diferentes grados de avanzar</a:t>
            </a:r>
            <a:endParaRPr lang="es-ES_tradnl" dirty="0"/>
          </a:p>
        </p:txBody>
      </p:sp>
      <p:cxnSp>
        <p:nvCxnSpPr>
          <p:cNvPr id="27" name="Conector recto 26"/>
          <p:cNvCxnSpPr/>
          <p:nvPr/>
        </p:nvCxnSpPr>
        <p:spPr>
          <a:xfrm>
            <a:off x="9144000" y="2757055"/>
            <a:ext cx="0" cy="235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9144000" y="2992582"/>
            <a:ext cx="16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Hasta final</a:t>
            </a:r>
            <a:endParaRPr lang="es-ES_tradnl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8" y="4859866"/>
            <a:ext cx="755651" cy="50376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4" y="4810825"/>
            <a:ext cx="773931" cy="552808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799166" y="4921445"/>
            <a:ext cx="413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Sirve para </a:t>
            </a:r>
            <a:r>
              <a:rPr lang="es-ES_tradnl" smtClean="0"/>
              <a:t>escuchar </a:t>
            </a:r>
            <a:r>
              <a:rPr lang="es-ES_tradnl" smtClean="0"/>
              <a:t>la parte </a:t>
            </a:r>
            <a:r>
              <a:rPr lang="es-ES_tradnl" dirty="0" smtClean="0"/>
              <a:t>seleccionada</a:t>
            </a:r>
            <a:endParaRPr lang="es-ES_tradnl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387166" y="4921445"/>
            <a:ext cx="382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Sirve para “deseleccionar” una parte seleccionada.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86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¿Por </a:t>
            </a:r>
            <a:r>
              <a:rPr lang="es-ES_tradnl" b="1" dirty="0" err="1" smtClean="0"/>
              <a:t>qu</a:t>
            </a:r>
            <a:r>
              <a:rPr lang="en-CA" b="1" dirty="0" err="1" smtClean="0"/>
              <a:t>é</a:t>
            </a:r>
            <a:r>
              <a:rPr lang="en-CA" b="1" dirty="0" smtClean="0"/>
              <a:t> </a:t>
            </a:r>
            <a:r>
              <a:rPr lang="en-CA" b="1" dirty="0" err="1" smtClean="0"/>
              <a:t>usar</a:t>
            </a:r>
            <a:r>
              <a:rPr lang="en-CA" b="1" dirty="0" smtClean="0"/>
              <a:t> ELAN?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933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_tradnl" dirty="0"/>
              <a:t>S</a:t>
            </a:r>
            <a:r>
              <a:rPr lang="es-ES_tradnl" dirty="0" smtClean="0"/>
              <a:t>incronizar el audio o el audio-video junto a la transcripción</a:t>
            </a:r>
            <a:r>
              <a:rPr lang="is-IS" dirty="0"/>
              <a:t>;</a:t>
            </a:r>
            <a:endParaRPr lang="is-IS" dirty="0" smtClean="0"/>
          </a:p>
          <a:p>
            <a:r>
              <a:rPr lang="is-IS" dirty="0" smtClean="0"/>
              <a:t>Visualisar y escuchar transcripci</a:t>
            </a:r>
            <a:r>
              <a:rPr lang="es-ES" dirty="0" err="1" smtClean="0"/>
              <a:t>ón</a:t>
            </a:r>
            <a:r>
              <a:rPr lang="es-ES" dirty="0" smtClean="0"/>
              <a:t> y audio al mismo tiempo y en la misma pantalla;</a:t>
            </a:r>
            <a:endParaRPr lang="es-ES_tradnl" dirty="0"/>
          </a:p>
          <a:p>
            <a:r>
              <a:rPr lang="es-ES_tradnl" dirty="0" smtClean="0"/>
              <a:t>Crear varias l</a:t>
            </a:r>
            <a:r>
              <a:rPr lang="es-ES" dirty="0" err="1" smtClean="0"/>
              <a:t>íneas</a:t>
            </a:r>
            <a:r>
              <a:rPr lang="es-ES" dirty="0" smtClean="0"/>
              <a:t> para cada participante; </a:t>
            </a:r>
          </a:p>
          <a:p>
            <a:r>
              <a:rPr lang="es-ES" dirty="0" smtClean="0"/>
              <a:t>Crear </a:t>
            </a:r>
            <a:r>
              <a:rPr lang="es-ES" dirty="0" err="1" smtClean="0"/>
              <a:t>sublíneas</a:t>
            </a:r>
            <a:r>
              <a:rPr lang="es-ES" dirty="0" smtClean="0"/>
              <a:t> para incluir traducciones, glosarios</a:t>
            </a:r>
            <a:r>
              <a:rPr lang="is-IS" dirty="0" smtClean="0"/>
              <a:t>…</a:t>
            </a:r>
            <a:endParaRPr lang="es-ES" dirty="0" smtClean="0"/>
          </a:p>
          <a:p>
            <a:r>
              <a:rPr lang="es-ES" dirty="0" smtClean="0"/>
              <a:t>Exportar el material en .</a:t>
            </a:r>
            <a:r>
              <a:rPr lang="es-ES" dirty="0" err="1" smtClean="0"/>
              <a:t>html</a:t>
            </a:r>
            <a:r>
              <a:rPr lang="es-ES" dirty="0" smtClean="0"/>
              <a:t>, .</a:t>
            </a:r>
            <a:r>
              <a:rPr lang="es-ES" dirty="0" err="1" smtClean="0"/>
              <a:t>txt</a:t>
            </a:r>
            <a:r>
              <a:rPr lang="es-ES" dirty="0" smtClean="0"/>
              <a:t>., </a:t>
            </a:r>
            <a:r>
              <a:rPr lang="es-ES" dirty="0" err="1" smtClean="0"/>
              <a:t>Youtube</a:t>
            </a:r>
            <a:r>
              <a:rPr lang="es-ES" dirty="0" smtClean="0"/>
              <a:t>, etc. 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8" y="3793066"/>
            <a:ext cx="3826933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Borrar </a:t>
            </a:r>
            <a:r>
              <a:rPr lang="es-ES_tradnl" b="1" dirty="0" err="1" smtClean="0"/>
              <a:t>anotaci</a:t>
            </a:r>
            <a:r>
              <a:rPr lang="es-ES" b="1" dirty="0" err="1" smtClean="0"/>
              <a:t>ón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Cliquea y selecciona la anotación.</a:t>
            </a:r>
            <a:r>
              <a:rPr lang="es-ES" dirty="0"/>
              <a:t> </a:t>
            </a:r>
            <a:r>
              <a:rPr lang="es-ES" dirty="0" smtClean="0"/>
              <a:t>La línea horizontal de la anotación se pondrá azul.</a:t>
            </a:r>
          </a:p>
          <a:p>
            <a:r>
              <a:rPr lang="es-ES" dirty="0" smtClean="0"/>
              <a:t>Haz clic en el botón derecho y cliquea: borrar comentario.</a:t>
            </a:r>
            <a:endParaRPr lang="es-ES_tradn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66" y="3338486"/>
            <a:ext cx="5139267" cy="33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Mover </a:t>
            </a:r>
            <a:r>
              <a:rPr lang="es-ES_tradnl" b="1" dirty="0" err="1" smtClean="0"/>
              <a:t>anotaci</a:t>
            </a:r>
            <a:r>
              <a:rPr lang="es-ES" b="1" dirty="0" err="1" smtClean="0"/>
              <a:t>ón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Puede ser </a:t>
            </a:r>
            <a:r>
              <a:rPr lang="es-ES" dirty="0" smtClean="0"/>
              <a:t>útil mover una anotación de un lado, en caso de que tu anotación no sea bien alineada con el tiempo. </a:t>
            </a:r>
          </a:p>
          <a:p>
            <a:r>
              <a:rPr lang="es-ES" dirty="0" smtClean="0"/>
              <a:t>No hay que borrar la anotación, simplemente la puedes arrastrar de un lado </a:t>
            </a:r>
            <a:r>
              <a:rPr lang="es-ES" dirty="0" smtClean="0"/>
              <a:t>o del </a:t>
            </a:r>
            <a:r>
              <a:rPr lang="es-ES" dirty="0" smtClean="0"/>
              <a:t>otro. </a:t>
            </a:r>
          </a:p>
          <a:p>
            <a:r>
              <a:rPr lang="es-ES" dirty="0" smtClean="0"/>
              <a:t>Presionando ALT en tu teclado, arrastra la anotación (</a:t>
            </a:r>
            <a:r>
              <a:rPr lang="es-ES" dirty="0" smtClean="0"/>
              <a:t>una </a:t>
            </a:r>
            <a:r>
              <a:rPr lang="es-ES" dirty="0" smtClean="0"/>
              <a:t>línea verde debería de </a:t>
            </a:r>
            <a:r>
              <a:rPr lang="es-ES" dirty="0" smtClean="0"/>
              <a:t>aparecer</a:t>
            </a:r>
            <a:r>
              <a:rPr lang="es-ES" dirty="0" smtClean="0"/>
              <a:t>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4857914"/>
            <a:ext cx="11667066" cy="14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Ver forma de onda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s-ES_tradnl" dirty="0" smtClean="0"/>
              <a:t>Los que tienen un archivo audio </a:t>
            </a:r>
            <a:r>
              <a:rPr lang="es-ES_tradnl" b="1" dirty="0" smtClean="0"/>
              <a:t>.</a:t>
            </a:r>
            <a:r>
              <a:rPr lang="es-ES_tradnl" b="1" dirty="0" err="1" smtClean="0"/>
              <a:t>wav</a:t>
            </a:r>
            <a:r>
              <a:rPr lang="es-ES_tradnl" dirty="0" smtClean="0"/>
              <a:t>, pueden ver la forma de onda (a veces hay que arrastrar la parte de la forma de onda hacia abajo)</a:t>
            </a:r>
          </a:p>
          <a:p>
            <a:r>
              <a:rPr lang="es-ES_tradnl" dirty="0" smtClean="0"/>
              <a:t>Esto ayuda a establecer los extremos de tus anotaciones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10258"/>
            <a:ext cx="8966200" cy="34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067" y="1381125"/>
            <a:ext cx="10515600" cy="1325563"/>
          </a:xfrm>
        </p:spPr>
        <p:txBody>
          <a:bodyPr/>
          <a:lstStyle/>
          <a:p>
            <a:pPr algn="ctr"/>
            <a:r>
              <a:rPr lang="es-ES_tradnl" b="1" dirty="0" smtClean="0"/>
              <a:t>Funciones avanzadas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4130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Funciones avanzadas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_tradnl" dirty="0" smtClean="0"/>
              <a:t>Buscar formas en m</a:t>
            </a:r>
            <a:r>
              <a:rPr lang="en-CA" dirty="0" err="1" smtClean="0"/>
              <a:t>últiples</a:t>
            </a:r>
            <a:r>
              <a:rPr lang="en-CA" dirty="0" smtClean="0"/>
              <a:t> </a:t>
            </a:r>
            <a:r>
              <a:rPr lang="en-CA" dirty="0" err="1" smtClean="0"/>
              <a:t>archivos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err="1" smtClean="0"/>
              <a:t>Exportar</a:t>
            </a:r>
            <a:r>
              <a:rPr lang="en-CA" dirty="0" smtClean="0"/>
              <a:t> ELAN en </a:t>
            </a:r>
            <a:r>
              <a:rPr lang="en-CA" dirty="0" err="1" smtClean="0"/>
              <a:t>varios</a:t>
            </a:r>
            <a:r>
              <a:rPr lang="en-CA" dirty="0" smtClean="0"/>
              <a:t> </a:t>
            </a:r>
            <a:r>
              <a:rPr lang="en-CA" dirty="0" err="1" smtClean="0"/>
              <a:t>tipos</a:t>
            </a:r>
            <a:r>
              <a:rPr lang="en-CA" dirty="0" smtClean="0"/>
              <a:t> de </a:t>
            </a:r>
            <a:r>
              <a:rPr lang="en-CA" dirty="0" err="1" smtClean="0"/>
              <a:t>archivos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err="1" smtClean="0"/>
              <a:t>Exportar</a:t>
            </a:r>
            <a:r>
              <a:rPr lang="en-CA" dirty="0" smtClean="0"/>
              <a:t> ELAN en YouTube</a:t>
            </a:r>
            <a:endParaRPr lang="en-CA" dirty="0"/>
          </a:p>
          <a:p>
            <a:pPr marL="457200" lvl="1" indent="0">
              <a:buNone/>
            </a:pPr>
            <a:endParaRPr lang="en-CA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38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Buscar m</a:t>
            </a:r>
            <a:r>
              <a:rPr lang="en-CA" b="1" dirty="0" err="1" smtClean="0"/>
              <a:t>ú</a:t>
            </a:r>
            <a:r>
              <a:rPr lang="es-ES_tradnl" b="1" dirty="0" err="1" smtClean="0"/>
              <a:t>ltiples</a:t>
            </a:r>
            <a:r>
              <a:rPr lang="es-ES_tradnl" b="1" dirty="0" smtClean="0"/>
              <a:t> archivos .</a:t>
            </a:r>
            <a:r>
              <a:rPr lang="es-ES_tradnl" b="1" dirty="0" err="1" smtClean="0"/>
              <a:t>eaf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ELAN te permite buscar un morfema o una secuencia de morfemas </a:t>
            </a:r>
            <a:r>
              <a:rPr lang="es-ES" dirty="0" smtClean="0"/>
              <a:t>en varios archivos ELAN. </a:t>
            </a:r>
          </a:p>
          <a:p>
            <a:r>
              <a:rPr lang="es-ES" dirty="0" smtClean="0"/>
              <a:t>Vamos a ver dos maneras de hacer esto. </a:t>
            </a:r>
            <a:r>
              <a:rPr lang="es-ES" dirty="0"/>
              <a:t>	</a:t>
            </a:r>
            <a:endParaRPr lang="es-ES" dirty="0" smtClean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09" y="3211728"/>
            <a:ext cx="5149048" cy="34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Buscar </a:t>
            </a:r>
            <a:r>
              <a:rPr lang="es-ES_tradnl" b="1" dirty="0" err="1" smtClean="0"/>
              <a:t>eaf</a:t>
            </a:r>
            <a:r>
              <a:rPr lang="es-ES_tradnl" b="1" dirty="0" smtClean="0"/>
              <a:t> m</a:t>
            </a:r>
            <a:r>
              <a:rPr lang="en-CA" b="1" dirty="0" err="1" smtClean="0"/>
              <a:t>últiple</a:t>
            </a:r>
            <a:r>
              <a:rPr lang="is-IS" b="1" dirty="0" smtClean="0"/>
              <a:t>…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Cliquea</a:t>
            </a:r>
            <a:r>
              <a:rPr lang="es-ES" b="1" dirty="0" smtClean="0">
                <a:solidFill>
                  <a:srgbClr val="C00000"/>
                </a:solidFill>
              </a:rPr>
              <a:t>: Buscar </a:t>
            </a:r>
            <a:r>
              <a:rPr lang="es-ES" b="1" dirty="0">
                <a:solidFill>
                  <a:srgbClr val="C00000"/>
                </a:solidFill>
              </a:rPr>
              <a:t>&gt; Buscar </a:t>
            </a:r>
            <a:r>
              <a:rPr lang="es-ES" b="1" dirty="0" err="1">
                <a:solidFill>
                  <a:srgbClr val="C00000"/>
                </a:solidFill>
              </a:rPr>
              <a:t>eaf</a:t>
            </a:r>
            <a:r>
              <a:rPr lang="es-ES" b="1" dirty="0">
                <a:solidFill>
                  <a:srgbClr val="C00000"/>
                </a:solidFill>
              </a:rPr>
              <a:t> m</a:t>
            </a:r>
            <a:r>
              <a:rPr lang="en-CA" b="1" dirty="0" err="1">
                <a:solidFill>
                  <a:srgbClr val="C00000"/>
                </a:solidFill>
              </a:rPr>
              <a:t>últiple</a:t>
            </a:r>
            <a:r>
              <a:rPr lang="is-IS" b="1" dirty="0">
                <a:solidFill>
                  <a:srgbClr val="C00000"/>
                </a:solidFill>
              </a:rPr>
              <a:t>…</a:t>
            </a:r>
            <a:endParaRPr lang="es-E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12" y="2608655"/>
            <a:ext cx="8035342" cy="37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Buscar</a:t>
            </a:r>
            <a:r>
              <a:rPr lang="en-CA" b="1" dirty="0" smtClean="0"/>
              <a:t> </a:t>
            </a:r>
            <a:r>
              <a:rPr lang="en-CA" b="1" dirty="0" err="1" smtClean="0"/>
              <a:t>eaf</a:t>
            </a:r>
            <a:r>
              <a:rPr lang="en-CA" b="1" dirty="0" smtClean="0"/>
              <a:t> </a:t>
            </a:r>
            <a:r>
              <a:rPr lang="en-CA" b="1" dirty="0" err="1" smtClean="0"/>
              <a:t>múltiple</a:t>
            </a:r>
            <a:r>
              <a:rPr lang="is-IS" b="1" dirty="0" smtClean="0"/>
              <a:t>…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Luego, necesitas definir el “dominio de b</a:t>
            </a:r>
            <a:r>
              <a:rPr lang="en-CA" dirty="0" err="1" smtClean="0"/>
              <a:t>úsqueda</a:t>
            </a:r>
            <a:r>
              <a:rPr lang="en-CA" dirty="0" smtClean="0"/>
              <a:t>” (los </a:t>
            </a:r>
            <a:r>
              <a:rPr lang="en-CA" dirty="0" err="1" smtClean="0"/>
              <a:t>archvios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quieres</a:t>
            </a:r>
            <a:r>
              <a:rPr lang="en-CA" dirty="0" smtClean="0"/>
              <a:t> </a:t>
            </a:r>
            <a:r>
              <a:rPr lang="en-CA" dirty="0" err="1" smtClean="0"/>
              <a:t>buscar</a:t>
            </a:r>
            <a:r>
              <a:rPr lang="en-CA" dirty="0" smtClean="0"/>
              <a:t>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33" y="2325962"/>
            <a:ext cx="6343366" cy="43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Establecer</a:t>
            </a:r>
            <a:r>
              <a:rPr lang="en-CA" b="1" dirty="0" smtClean="0"/>
              <a:t> el </a:t>
            </a:r>
            <a:r>
              <a:rPr lang="en-CA" b="1" dirty="0" err="1" smtClean="0"/>
              <a:t>dominio</a:t>
            </a:r>
            <a:r>
              <a:rPr lang="en-CA" b="1" dirty="0" smtClean="0"/>
              <a:t> de </a:t>
            </a:r>
            <a:r>
              <a:rPr lang="en-CA" b="1" dirty="0" err="1" smtClean="0"/>
              <a:t>búsqueda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Para establecer el dominio, cliquea </a:t>
            </a:r>
            <a:r>
              <a:rPr lang="es-ES_tradnl" b="1" dirty="0" smtClean="0">
                <a:solidFill>
                  <a:srgbClr val="C00000"/>
                </a:solidFill>
              </a:rPr>
              <a:t>nuevo dominio</a:t>
            </a:r>
          </a:p>
          <a:p>
            <a:r>
              <a:rPr lang="es-ES_tradnl" dirty="0" smtClean="0"/>
              <a:t>Luego </a:t>
            </a:r>
            <a:r>
              <a:rPr lang="es-ES_tradnl" b="1" dirty="0" smtClean="0">
                <a:solidFill>
                  <a:srgbClr val="C00000"/>
                </a:solidFill>
              </a:rPr>
              <a:t>a</a:t>
            </a:r>
            <a:r>
              <a:rPr lang="en-CA" b="1" dirty="0" err="1" smtClean="0">
                <a:solidFill>
                  <a:srgbClr val="C00000"/>
                </a:solidFill>
              </a:rPr>
              <a:t>ñade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err="1" smtClean="0">
                <a:solidFill>
                  <a:srgbClr val="C00000"/>
                </a:solidFill>
              </a:rPr>
              <a:t>archivos</a:t>
            </a:r>
            <a:endParaRPr lang="en-CA" b="1" dirty="0" smtClean="0">
              <a:solidFill>
                <a:srgbClr val="C00000"/>
              </a:solidFill>
            </a:endParaRPr>
          </a:p>
          <a:p>
            <a:r>
              <a:rPr lang="es-ES_tradnl" dirty="0" smtClean="0"/>
              <a:t>Repite </a:t>
            </a:r>
            <a:r>
              <a:rPr lang="es-ES_tradnl" dirty="0" err="1" smtClean="0"/>
              <a:t>est</a:t>
            </a:r>
            <a:r>
              <a:rPr lang="en-CA" dirty="0" err="1" smtClean="0"/>
              <a:t>á</a:t>
            </a:r>
            <a:r>
              <a:rPr lang="en-CA" dirty="0" smtClean="0"/>
              <a:t> </a:t>
            </a:r>
            <a:r>
              <a:rPr lang="en-CA" dirty="0" err="1" smtClean="0"/>
              <a:t>acción</a:t>
            </a:r>
            <a:r>
              <a:rPr lang="en-CA" dirty="0" smtClean="0"/>
              <a:t> hasta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err="1" smtClean="0"/>
              <a:t>tu</a:t>
            </a:r>
            <a:r>
              <a:rPr lang="en-CA" dirty="0" smtClean="0"/>
              <a:t> </a:t>
            </a:r>
            <a:r>
              <a:rPr lang="en-CA" dirty="0" err="1" smtClean="0"/>
              <a:t>archivo</a:t>
            </a:r>
            <a:r>
              <a:rPr lang="en-CA" dirty="0" smtClean="0"/>
              <a:t> </a:t>
            </a:r>
            <a:r>
              <a:rPr lang="en-CA" dirty="0" err="1" smtClean="0"/>
              <a:t>contenga</a:t>
            </a:r>
            <a:r>
              <a:rPr lang="en-CA" dirty="0" smtClean="0"/>
              <a:t> </a:t>
            </a:r>
            <a:r>
              <a:rPr lang="en-CA" dirty="0" err="1" smtClean="0"/>
              <a:t>todos</a:t>
            </a:r>
            <a:r>
              <a:rPr lang="en-CA" dirty="0" smtClean="0"/>
              <a:t> los </a:t>
            </a:r>
          </a:p>
          <a:p>
            <a:pPr marL="0" indent="0">
              <a:buNone/>
            </a:pPr>
            <a:r>
              <a:rPr lang="en-CA" dirty="0" err="1" smtClean="0"/>
              <a:t>archivos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quieres</a:t>
            </a:r>
            <a:r>
              <a:rPr lang="en-CA" dirty="0" smtClean="0"/>
              <a:t> </a:t>
            </a:r>
            <a:r>
              <a:rPr lang="en-CA" dirty="0" err="1" smtClean="0"/>
              <a:t>buscar</a:t>
            </a:r>
            <a:r>
              <a:rPr lang="en-CA" dirty="0" smtClean="0"/>
              <a:t>.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93" y="2528147"/>
            <a:ext cx="5412481" cy="40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Buscar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Una vez tu dominio de b</a:t>
            </a:r>
            <a:r>
              <a:rPr lang="en-CA" dirty="0" err="1" smtClean="0"/>
              <a:t>úsqueda</a:t>
            </a:r>
            <a:r>
              <a:rPr lang="en-CA" dirty="0" smtClean="0"/>
              <a:t> sea </a:t>
            </a:r>
            <a:r>
              <a:rPr lang="en-CA" dirty="0" err="1" smtClean="0"/>
              <a:t>establecido</a:t>
            </a:r>
            <a:r>
              <a:rPr lang="en-CA" dirty="0" smtClean="0"/>
              <a:t>, </a:t>
            </a:r>
            <a:r>
              <a:rPr lang="en-CA" dirty="0" err="1" smtClean="0"/>
              <a:t>puedes</a:t>
            </a:r>
            <a:r>
              <a:rPr lang="en-CA" dirty="0" smtClean="0"/>
              <a:t> </a:t>
            </a:r>
            <a:r>
              <a:rPr lang="en-CA" dirty="0" err="1" smtClean="0"/>
              <a:t>buscar</a:t>
            </a:r>
            <a:r>
              <a:rPr lang="en-CA" dirty="0" smtClean="0"/>
              <a:t> </a:t>
            </a:r>
            <a:r>
              <a:rPr lang="en-CA" dirty="0" err="1" smtClean="0"/>
              <a:t>formas</a:t>
            </a:r>
            <a:r>
              <a:rPr lang="en-CA" dirty="0" smtClean="0"/>
              <a:t> </a:t>
            </a:r>
            <a:r>
              <a:rPr lang="en-CA" dirty="0" err="1" smtClean="0"/>
              <a:t>específicas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Si </a:t>
            </a:r>
            <a:r>
              <a:rPr lang="en-CA" dirty="0" err="1" smtClean="0"/>
              <a:t>cliqueas</a:t>
            </a:r>
            <a:r>
              <a:rPr lang="en-CA" dirty="0" smtClean="0"/>
              <a:t> </a:t>
            </a:r>
            <a:r>
              <a:rPr lang="en-CA" dirty="0" err="1" smtClean="0"/>
              <a:t>sobre</a:t>
            </a:r>
            <a:r>
              <a:rPr lang="en-CA" dirty="0" smtClean="0"/>
              <a:t> la </a:t>
            </a:r>
          </a:p>
          <a:p>
            <a:pPr marL="0" indent="0">
              <a:buNone/>
            </a:pPr>
            <a:r>
              <a:rPr lang="en-CA" dirty="0" err="1" smtClean="0"/>
              <a:t>anotación</a:t>
            </a:r>
            <a:r>
              <a:rPr lang="en-CA" dirty="0" smtClean="0"/>
              <a:t>, </a:t>
            </a:r>
            <a:r>
              <a:rPr lang="en-CA" dirty="0" err="1" smtClean="0"/>
              <a:t>abre</a:t>
            </a:r>
            <a:r>
              <a:rPr lang="en-CA" dirty="0" smtClean="0"/>
              <a:t> el </a:t>
            </a:r>
            <a:r>
              <a:rPr lang="en-CA" dirty="0" err="1" smtClean="0"/>
              <a:t>archivo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ELAN en la </a:t>
            </a:r>
            <a:r>
              <a:rPr lang="en-CA" dirty="0" err="1" smtClean="0"/>
              <a:t>línea</a:t>
            </a:r>
            <a:r>
              <a:rPr lang="en-CA" dirty="0" smtClean="0"/>
              <a:t> </a:t>
            </a:r>
            <a:r>
              <a:rPr lang="en-CA" dirty="0" err="1" smtClean="0"/>
              <a:t>debida</a:t>
            </a:r>
            <a:r>
              <a:rPr lang="en-CA" dirty="0" smtClean="0"/>
              <a:t>.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26" y="2462133"/>
            <a:ext cx="6613849" cy="41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Plan: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Funciones b</a:t>
            </a:r>
            <a:r>
              <a:rPr lang="es-ES" dirty="0" err="1" smtClean="0"/>
              <a:t>ásicas</a:t>
            </a:r>
            <a:endParaRPr lang="es-ES" dirty="0" smtClean="0"/>
          </a:p>
          <a:p>
            <a:pPr lvl="1"/>
            <a:r>
              <a:rPr lang="es-ES" dirty="0"/>
              <a:t>Empezar </a:t>
            </a:r>
            <a:r>
              <a:rPr lang="es-ES" dirty="0" smtClean="0"/>
              <a:t>una </a:t>
            </a:r>
            <a:r>
              <a:rPr lang="es-ES" dirty="0" err="1" smtClean="0"/>
              <a:t>transcripci</a:t>
            </a:r>
            <a:r>
              <a:rPr lang="en-CA" dirty="0" err="1" smtClean="0"/>
              <a:t>ón</a:t>
            </a:r>
            <a:r>
              <a:rPr lang="en-CA" dirty="0" smtClean="0"/>
              <a:t> </a:t>
            </a:r>
            <a:r>
              <a:rPr lang="es-ES" dirty="0" smtClean="0"/>
              <a:t>ELAN </a:t>
            </a:r>
            <a:endParaRPr lang="es-ES" dirty="0"/>
          </a:p>
          <a:p>
            <a:pPr lvl="1"/>
            <a:r>
              <a:rPr lang="es-ES" dirty="0" smtClean="0"/>
              <a:t>Organizar </a:t>
            </a:r>
            <a:r>
              <a:rPr lang="es-ES" dirty="0"/>
              <a:t>participantes (los </a:t>
            </a:r>
            <a:r>
              <a:rPr lang="es-ES" dirty="0" smtClean="0"/>
              <a:t>tipos, </a:t>
            </a:r>
            <a:r>
              <a:rPr lang="es-ES" dirty="0" smtClean="0"/>
              <a:t>las </a:t>
            </a:r>
            <a:r>
              <a:rPr lang="es-ES" dirty="0" smtClean="0"/>
              <a:t>l</a:t>
            </a:r>
            <a:r>
              <a:rPr lang="en-CA" dirty="0" err="1" smtClean="0"/>
              <a:t>íneas</a:t>
            </a:r>
            <a:r>
              <a:rPr lang="es-ES" dirty="0" smtClean="0"/>
              <a:t>)</a:t>
            </a:r>
            <a:endParaRPr lang="es-ES" dirty="0"/>
          </a:p>
          <a:p>
            <a:pPr lvl="1"/>
            <a:r>
              <a:rPr lang="es-ES" dirty="0" smtClean="0"/>
              <a:t>Cómo transcribir</a:t>
            </a:r>
            <a:endParaRPr lang="es-ES" dirty="0" smtClean="0"/>
          </a:p>
          <a:p>
            <a:pPr lvl="1"/>
            <a:r>
              <a:rPr lang="es-ES" dirty="0" smtClean="0"/>
              <a:t>Otras funciones interesantes</a:t>
            </a:r>
            <a:r>
              <a:rPr lang="is-IS" dirty="0" smtClean="0"/>
              <a:t>…</a:t>
            </a:r>
            <a:endParaRPr lang="es-ES" dirty="0" smtClean="0"/>
          </a:p>
          <a:p>
            <a:r>
              <a:rPr lang="es-ES" dirty="0" smtClean="0"/>
              <a:t>Funciones avanzadas</a:t>
            </a:r>
          </a:p>
          <a:p>
            <a:pPr lvl="1"/>
            <a:r>
              <a:rPr lang="es-ES" dirty="0" smtClean="0"/>
              <a:t>Cómo </a:t>
            </a:r>
            <a:r>
              <a:rPr lang="es-ES" dirty="0" smtClean="0"/>
              <a:t>buscar entre </a:t>
            </a:r>
            <a:r>
              <a:rPr lang="es-ES" dirty="0" smtClean="0"/>
              <a:t>m</a:t>
            </a:r>
            <a:r>
              <a:rPr lang="es-ES" dirty="0" smtClean="0"/>
              <a:t>últiples</a:t>
            </a:r>
            <a:r>
              <a:rPr lang="es-ES" dirty="0" smtClean="0"/>
              <a:t> </a:t>
            </a:r>
            <a:r>
              <a:rPr lang="es-ES" dirty="0" smtClean="0"/>
              <a:t>archivos ELAN </a:t>
            </a:r>
            <a:endParaRPr lang="es-ES" dirty="0" smtClean="0"/>
          </a:p>
          <a:p>
            <a:pPr lvl="1"/>
            <a:r>
              <a:rPr lang="es-ES" dirty="0"/>
              <a:t>Cómo exportar ELAN en archivo .</a:t>
            </a:r>
            <a:r>
              <a:rPr lang="es-ES" dirty="0" err="1" smtClean="0"/>
              <a:t>txt</a:t>
            </a:r>
            <a:endParaRPr lang="es-ES" dirty="0" smtClean="0"/>
          </a:p>
          <a:p>
            <a:pPr lvl="1"/>
            <a:r>
              <a:rPr lang="es-ES" dirty="0" smtClean="0"/>
              <a:t>Cómo </a:t>
            </a:r>
            <a:r>
              <a:rPr lang="es-ES" dirty="0" smtClean="0"/>
              <a:t>exportar un </a:t>
            </a:r>
            <a:r>
              <a:rPr lang="es-ES" dirty="0" smtClean="0"/>
              <a:t>archivo ELAN en </a:t>
            </a:r>
            <a:r>
              <a:rPr lang="es-ES" dirty="0" err="1" smtClean="0"/>
              <a:t>Youtube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746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Otra forma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Si te parece que hay mucha </a:t>
            </a:r>
            <a:r>
              <a:rPr lang="es-ES_tradnl" dirty="0" err="1" smtClean="0"/>
              <a:t>informaci</a:t>
            </a:r>
            <a:r>
              <a:rPr lang="en-CA" dirty="0" err="1" smtClean="0"/>
              <a:t>ón</a:t>
            </a:r>
            <a:r>
              <a:rPr lang="en-CA" dirty="0" smtClean="0"/>
              <a:t> en el </a:t>
            </a:r>
            <a:r>
              <a:rPr lang="en-CA" dirty="0" err="1" smtClean="0"/>
              <a:t>método</a:t>
            </a:r>
            <a:r>
              <a:rPr lang="en-CA" dirty="0" smtClean="0"/>
              <a:t> de </a:t>
            </a:r>
            <a:r>
              <a:rPr lang="en-CA" dirty="0" err="1" smtClean="0"/>
              <a:t>búsqueda</a:t>
            </a:r>
            <a:r>
              <a:rPr lang="en-CA" dirty="0" smtClean="0"/>
              <a:t> anterior, </a:t>
            </a:r>
            <a:r>
              <a:rPr lang="en-CA" dirty="0" err="1" smtClean="0"/>
              <a:t>también</a:t>
            </a:r>
            <a:r>
              <a:rPr lang="en-CA" dirty="0" smtClean="0"/>
              <a:t> </a:t>
            </a:r>
            <a:r>
              <a:rPr lang="en-CA" dirty="0" err="1" smtClean="0"/>
              <a:t>puedes</a:t>
            </a:r>
            <a:r>
              <a:rPr lang="en-CA" dirty="0" smtClean="0"/>
              <a:t> </a:t>
            </a:r>
            <a:r>
              <a:rPr lang="en-CA" dirty="0" err="1" smtClean="0"/>
              <a:t>usar</a:t>
            </a:r>
            <a:r>
              <a:rPr lang="en-CA" dirty="0" smtClean="0"/>
              <a:t> </a:t>
            </a:r>
            <a:r>
              <a:rPr lang="en-CA" dirty="0" err="1" smtClean="0"/>
              <a:t>está</a:t>
            </a:r>
            <a:r>
              <a:rPr lang="en-CA" dirty="0" smtClean="0"/>
              <a:t> forma: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 smtClean="0"/>
              <a:t>Cliquea</a:t>
            </a:r>
            <a:r>
              <a:rPr lang="en-CA" dirty="0" smtClean="0"/>
              <a:t>: </a:t>
            </a:r>
            <a:r>
              <a:rPr lang="en-CA" b="1" dirty="0" err="1" smtClean="0">
                <a:solidFill>
                  <a:srgbClr val="C00000"/>
                </a:solidFill>
              </a:rPr>
              <a:t>Buscar</a:t>
            </a:r>
            <a:r>
              <a:rPr lang="en-CA" b="1" dirty="0" smtClean="0">
                <a:solidFill>
                  <a:srgbClr val="C00000"/>
                </a:solidFill>
              </a:rPr>
              <a:t> &gt; </a:t>
            </a:r>
            <a:r>
              <a:rPr lang="en-CA" b="1" dirty="0" err="1" smtClean="0">
                <a:solidFill>
                  <a:srgbClr val="C00000"/>
                </a:solidFill>
              </a:rPr>
              <a:t>Búsqueda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err="1" smtClean="0">
                <a:solidFill>
                  <a:srgbClr val="C00000"/>
                </a:solidFill>
              </a:rPr>
              <a:t>estructurada</a:t>
            </a:r>
            <a:r>
              <a:rPr lang="en-CA" b="1" dirty="0" smtClean="0">
                <a:solidFill>
                  <a:srgbClr val="C00000"/>
                </a:solidFill>
              </a:rPr>
              <a:t> de </a:t>
            </a:r>
            <a:r>
              <a:rPr lang="en-CA" b="1" dirty="0" err="1" smtClean="0">
                <a:solidFill>
                  <a:srgbClr val="C00000"/>
                </a:solidFill>
              </a:rPr>
              <a:t>eaf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err="1" smtClean="0">
                <a:solidFill>
                  <a:srgbClr val="C00000"/>
                </a:solidFill>
              </a:rPr>
              <a:t>múltiples</a:t>
            </a:r>
            <a:r>
              <a:rPr lang="is-IS" b="1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is-IS" dirty="0" smtClean="0"/>
              <a:t>Luego, cliqueas “Define domain”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2" y="4062167"/>
            <a:ext cx="8538547" cy="24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Otra forma</a:t>
            </a:r>
            <a:endParaRPr lang="es-ES_tradnl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91" y="2030899"/>
            <a:ext cx="6498217" cy="4351338"/>
          </a:xfrm>
        </p:spPr>
      </p:pic>
    </p:spTree>
    <p:extLst>
      <p:ext uri="{BB962C8B-B14F-4D97-AF65-F5344CB8AC3E}">
        <p14:creationId xmlns:p14="http://schemas.microsoft.com/office/powerpoint/2010/main" val="18408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Exportar archivo ELAN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ELAN se puede exportar a varios formatos, incluyendo:</a:t>
            </a:r>
          </a:p>
          <a:p>
            <a:pPr lvl="1"/>
            <a:r>
              <a:rPr lang="es-ES_tradnl" dirty="0"/>
              <a:t>.</a:t>
            </a:r>
            <a:r>
              <a:rPr lang="es-ES_tradnl" dirty="0" err="1"/>
              <a:t>txt</a:t>
            </a:r>
            <a:endParaRPr lang="es-ES_tradnl" dirty="0"/>
          </a:p>
          <a:p>
            <a:pPr lvl="1"/>
            <a:r>
              <a:rPr lang="es-ES_tradnl" dirty="0" err="1"/>
              <a:t>FLEx</a:t>
            </a:r>
            <a:endParaRPr lang="es-ES_tradnl" dirty="0"/>
          </a:p>
          <a:p>
            <a:pPr lvl="1"/>
            <a:r>
              <a:rPr lang="es-ES_tradnl" dirty="0" err="1"/>
              <a:t>Toolbox</a:t>
            </a:r>
            <a:endParaRPr lang="es-ES_tradnl" dirty="0"/>
          </a:p>
          <a:p>
            <a:pPr lvl="1"/>
            <a:r>
              <a:rPr lang="es-ES_tradnl" dirty="0" smtClean="0"/>
              <a:t>HTML</a:t>
            </a:r>
          </a:p>
          <a:p>
            <a:r>
              <a:rPr lang="es-ES_tradnl" dirty="0" err="1" smtClean="0"/>
              <a:t>Tambi</a:t>
            </a:r>
            <a:r>
              <a:rPr lang="en-CA" dirty="0" err="1" smtClean="0"/>
              <a:t>én</a:t>
            </a:r>
            <a:r>
              <a:rPr lang="en-CA" dirty="0" smtClean="0"/>
              <a:t> se </a:t>
            </a:r>
            <a:r>
              <a:rPr lang="en-CA" dirty="0" err="1" smtClean="0"/>
              <a:t>pueden</a:t>
            </a:r>
            <a:r>
              <a:rPr lang="en-CA" dirty="0" smtClean="0"/>
              <a:t> </a:t>
            </a:r>
            <a:r>
              <a:rPr lang="en-CA" dirty="0" err="1" smtClean="0"/>
              <a:t>importar</a:t>
            </a: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documentos</a:t>
            </a:r>
            <a:endParaRPr lang="es-ES_tradnl" dirty="0" smtClean="0"/>
          </a:p>
          <a:p>
            <a:pPr lvl="1"/>
            <a:r>
              <a:rPr lang="es-ES_tradnl" dirty="0" smtClean="0"/>
              <a:t>Puedes </a:t>
            </a:r>
            <a:r>
              <a:rPr lang="es-ES_tradnl" dirty="0" smtClean="0"/>
              <a:t>mirar las opciones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6" y="2358572"/>
            <a:ext cx="6565637" cy="42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Exportar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509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¿</a:t>
            </a:r>
            <a:r>
              <a:rPr lang="en-CA" dirty="0" err="1" smtClean="0"/>
              <a:t>Por</a:t>
            </a:r>
            <a:r>
              <a:rPr lang="en-CA" dirty="0" smtClean="0"/>
              <a:t> </a:t>
            </a:r>
            <a:r>
              <a:rPr lang="en-CA" dirty="0" err="1" smtClean="0"/>
              <a:t>qué</a:t>
            </a:r>
            <a:r>
              <a:rPr lang="en-CA" dirty="0" smtClean="0"/>
              <a:t> </a:t>
            </a:r>
            <a:r>
              <a:rPr lang="en-CA" dirty="0" err="1" smtClean="0"/>
              <a:t>exportar</a:t>
            </a:r>
            <a:r>
              <a:rPr lang="en-CA" dirty="0" smtClean="0"/>
              <a:t> </a:t>
            </a:r>
            <a:r>
              <a:rPr lang="en-CA" dirty="0" smtClean="0"/>
              <a:t>un video </a:t>
            </a:r>
            <a:r>
              <a:rPr lang="en-CA" dirty="0" smtClean="0"/>
              <a:t>en YouTube?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1. Accesibilidad – Es muy f</a:t>
            </a:r>
            <a:r>
              <a:rPr lang="es-ES" dirty="0" smtClean="0"/>
              <a:t>á</a:t>
            </a:r>
            <a:r>
              <a:rPr lang="es-ES_tradnl" dirty="0" err="1" smtClean="0"/>
              <a:t>cil</a:t>
            </a:r>
            <a:r>
              <a:rPr lang="es-ES_tradnl" dirty="0" smtClean="0"/>
              <a:t> de acceder</a:t>
            </a:r>
          </a:p>
          <a:p>
            <a:pPr marL="0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2. </a:t>
            </a:r>
            <a:r>
              <a:rPr lang="es-ES_tradnl" dirty="0" smtClean="0"/>
              <a:t>Compartir </a:t>
            </a:r>
            <a:r>
              <a:rPr lang="es-ES_tradnl" dirty="0" smtClean="0"/>
              <a:t>– Se puede compartir f</a:t>
            </a:r>
            <a:r>
              <a:rPr lang="es-ES" dirty="0" smtClean="0"/>
              <a:t>á</a:t>
            </a:r>
            <a:r>
              <a:rPr lang="es-ES_tradnl" dirty="0" err="1" smtClean="0"/>
              <a:t>cil</a:t>
            </a:r>
            <a:r>
              <a:rPr lang="es-ES_tradnl" dirty="0" smtClean="0"/>
              <a:t> con colegas</a:t>
            </a:r>
          </a:p>
          <a:p>
            <a:pPr marL="0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3. Privacidad – hay arreglos de privacidad en YouTube</a:t>
            </a:r>
          </a:p>
          <a:p>
            <a:r>
              <a:rPr lang="es-ES_tradnl" dirty="0" smtClean="0"/>
              <a:t>¿Por </a:t>
            </a:r>
            <a:r>
              <a:rPr lang="es-ES_tradnl" dirty="0" err="1" smtClean="0"/>
              <a:t>qu</a:t>
            </a:r>
            <a:r>
              <a:rPr lang="es-ES" dirty="0" smtClean="0"/>
              <a:t>é tener cuidado con YouTube?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1. </a:t>
            </a:r>
            <a:r>
              <a:rPr lang="es-ES" dirty="0" smtClean="0"/>
              <a:t>Practicidad </a:t>
            </a:r>
            <a:r>
              <a:rPr lang="es-ES" dirty="0" smtClean="0"/>
              <a:t>– Los videos son generalmente limitados a 15min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2. Red pública – Poner videos en YouTube puede ser </a:t>
            </a:r>
            <a:r>
              <a:rPr lang="es-ES" dirty="0" smtClean="0"/>
              <a:t>inapropiado </a:t>
            </a:r>
            <a:r>
              <a:rPr lang="es-ES" dirty="0" smtClean="0"/>
              <a:t>en algunas ocasiones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3. Control – Tienes </a:t>
            </a:r>
            <a:r>
              <a:rPr lang="es-ES" dirty="0" smtClean="0"/>
              <a:t>que </a:t>
            </a:r>
            <a:r>
              <a:rPr lang="es-ES" dirty="0" err="1" smtClean="0"/>
              <a:t>acceptar</a:t>
            </a:r>
            <a:r>
              <a:rPr lang="es-ES" dirty="0" smtClean="0"/>
              <a:t> </a:t>
            </a:r>
            <a:r>
              <a:rPr lang="es-ES" dirty="0" smtClean="0"/>
              <a:t>las condiciones de YouTube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	</a:t>
            </a:r>
            <a:endParaRPr lang="en-CA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7" y="421644"/>
            <a:ext cx="3992724" cy="8910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29813" y="6446321"/>
            <a:ext cx="974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Adaptado de la </a:t>
            </a:r>
            <a:r>
              <a:rPr lang="es-ES_tradnl" dirty="0" err="1" smtClean="0"/>
              <a:t>presentaci</a:t>
            </a:r>
            <a:r>
              <a:rPr lang="es-ES" dirty="0" err="1" smtClean="0"/>
              <a:t>ón</a:t>
            </a:r>
            <a:r>
              <a:rPr lang="es-ES" dirty="0" smtClean="0"/>
              <a:t> de Andrea L. </a:t>
            </a:r>
            <a:r>
              <a:rPr lang="es-ES" dirty="0" err="1" smtClean="0"/>
              <a:t>Berez-Kroeker</a:t>
            </a:r>
            <a:r>
              <a:rPr lang="es-ES" dirty="0" smtClean="0"/>
              <a:t> y Christopher Cox (ELAN II, </a:t>
            </a:r>
            <a:r>
              <a:rPr lang="es-ES" dirty="0" err="1" smtClean="0"/>
              <a:t>CoLang</a:t>
            </a:r>
            <a:r>
              <a:rPr lang="es-ES" dirty="0" smtClean="0"/>
              <a:t> 2016)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65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Crear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/>
          <a:lstStyle/>
          <a:p>
            <a:r>
              <a:rPr lang="es-ES_tradnl" dirty="0" smtClean="0"/>
              <a:t>ELAN te permite crear </a:t>
            </a:r>
            <a:r>
              <a:rPr lang="es-ES_tradnl" dirty="0" err="1" smtClean="0"/>
              <a:t>subt</a:t>
            </a:r>
            <a:r>
              <a:rPr lang="es-ES" dirty="0" err="1" smtClean="0"/>
              <a:t>ítulos</a:t>
            </a:r>
            <a:r>
              <a:rPr lang="es-ES" dirty="0" smtClean="0"/>
              <a:t> a partir de tus transcripciones y traducciones, los cuales puedes usar para subtitular videos en YouTube.</a:t>
            </a:r>
          </a:p>
          <a:p>
            <a:r>
              <a:rPr lang="es-ES" dirty="0" smtClean="0"/>
              <a:t>Primero, crea subtítulos en ELAN.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Cliquea: </a:t>
            </a:r>
            <a:r>
              <a:rPr lang="es-ES" b="1" dirty="0" smtClean="0">
                <a:solidFill>
                  <a:srgbClr val="C00000"/>
                </a:solidFill>
              </a:rPr>
              <a:t>Archivo &gt; Exportar como &gt; Texto de subtítulos</a:t>
            </a:r>
            <a:endParaRPr lang="es-ES_tradnl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1" y="3782457"/>
            <a:ext cx="4572000" cy="29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Crear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r>
              <a:rPr lang="es-ES" b="1" dirty="0" smtClean="0"/>
              <a:t> por tipo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Cliquea en </a:t>
            </a:r>
            <a:r>
              <a:rPr lang="es-ES_tradnl" dirty="0" smtClean="0">
                <a:solidFill>
                  <a:srgbClr val="C00000"/>
                </a:solidFill>
              </a:rPr>
              <a:t>“por tipo” </a:t>
            </a:r>
            <a:r>
              <a:rPr lang="es-ES_tradnl" dirty="0" smtClean="0"/>
              <a:t>y elige tu tipo: (texto principal o </a:t>
            </a:r>
            <a:r>
              <a:rPr lang="es-ES_tradnl" dirty="0" err="1" smtClean="0"/>
              <a:t>traducci</a:t>
            </a:r>
            <a:r>
              <a:rPr lang="es-ES" dirty="0" err="1" smtClean="0"/>
              <a:t>ón</a:t>
            </a:r>
            <a:r>
              <a:rPr lang="es-ES" dirty="0" smtClean="0"/>
              <a:t>). </a:t>
            </a:r>
          </a:p>
          <a:p>
            <a:r>
              <a:rPr lang="es-ES" dirty="0" smtClean="0"/>
              <a:t>Si quieres, puedes limitar</a:t>
            </a:r>
          </a:p>
          <a:p>
            <a:pPr marL="0" indent="0">
              <a:buNone/>
            </a:pPr>
            <a:r>
              <a:rPr lang="es-ES" dirty="0" smtClean="0"/>
              <a:t>los subtítulos a solo los que </a:t>
            </a:r>
          </a:p>
          <a:p>
            <a:pPr marL="0" indent="0">
              <a:buNone/>
            </a:pPr>
            <a:r>
              <a:rPr lang="es-ES" dirty="0" smtClean="0"/>
              <a:t>duran un mínimo de ms.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03" y="2406355"/>
            <a:ext cx="5818234" cy="432101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848669" y="156869"/>
            <a:ext cx="4791868" cy="1533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7211784" y="462113"/>
            <a:ext cx="415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 quieres que ambos tipos (texto principal y </a:t>
            </a:r>
            <a:r>
              <a:rPr lang="es-ES_tradnl" dirty="0" err="1" smtClean="0"/>
              <a:t>traducci</a:t>
            </a:r>
            <a:r>
              <a:rPr lang="es-ES" dirty="0" err="1" smtClean="0"/>
              <a:t>ón</a:t>
            </a:r>
            <a:r>
              <a:rPr lang="es-ES" dirty="0" smtClean="0"/>
              <a:t>) aparezcan en el video</a:t>
            </a:r>
            <a:r>
              <a:rPr lang="es-ES_tradnl" dirty="0" smtClean="0"/>
              <a:t>, repite las instrucciones para cada tipo.  </a:t>
            </a:r>
            <a:endParaRPr lang="es-ES_tradnl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8731420" y="1385443"/>
            <a:ext cx="0" cy="542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8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Crear video subtitulado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Ahora, abre una p</a:t>
            </a:r>
            <a:r>
              <a:rPr lang="es-ES" dirty="0" err="1" smtClean="0"/>
              <a:t>ágina</a:t>
            </a:r>
            <a:r>
              <a:rPr lang="es-ES" dirty="0" smtClean="0"/>
              <a:t> YouTube</a:t>
            </a:r>
          </a:p>
          <a:p>
            <a:r>
              <a:rPr lang="es-ES" dirty="0" smtClean="0"/>
              <a:t>Si no tienes cuenta YouTube, créala (es gratis) </a:t>
            </a:r>
          </a:p>
          <a:p>
            <a:r>
              <a:rPr lang="es-ES" dirty="0" smtClean="0"/>
              <a:t>Sube el video a YouTube</a:t>
            </a:r>
          </a:p>
          <a:p>
            <a:r>
              <a:rPr lang="es-ES" dirty="0" smtClean="0"/>
              <a:t>Primero cliquea en el </a:t>
            </a:r>
          </a:p>
          <a:p>
            <a:pPr marL="0" indent="0">
              <a:buNone/>
            </a:pPr>
            <a:r>
              <a:rPr lang="es-ES" dirty="0" smtClean="0"/>
              <a:t>botón de arriba, y luego</a:t>
            </a:r>
          </a:p>
          <a:p>
            <a:pPr marL="0" indent="0">
              <a:buNone/>
            </a:pPr>
            <a:r>
              <a:rPr lang="es-ES" dirty="0" smtClean="0"/>
              <a:t>sube el video.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66" y="2848197"/>
            <a:ext cx="6888480" cy="3811082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32262" y="5037513"/>
            <a:ext cx="4488873" cy="1621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4505498" y="5652655"/>
            <a:ext cx="2244437" cy="282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65017" y="5448625"/>
            <a:ext cx="39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Selecciona la </a:t>
            </a:r>
            <a:r>
              <a:rPr lang="es-ES_tradnl" dirty="0" err="1" smtClean="0"/>
              <a:t>opci</a:t>
            </a:r>
            <a:r>
              <a:rPr lang="es-ES" dirty="0" err="1" smtClean="0"/>
              <a:t>ón</a:t>
            </a:r>
            <a:r>
              <a:rPr lang="es-ES" dirty="0" smtClean="0"/>
              <a:t> “privado” primero, y no “público”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80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 smtClean="0"/>
              <a:t>Informaci</a:t>
            </a:r>
            <a:r>
              <a:rPr lang="es-ES" b="1" dirty="0" err="1" smtClean="0"/>
              <a:t>ón</a:t>
            </a:r>
            <a:r>
              <a:rPr lang="es-ES" b="1" dirty="0" smtClean="0"/>
              <a:t> del video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Puedes llenar la </a:t>
            </a:r>
            <a:r>
              <a:rPr lang="es-ES_tradnl" dirty="0" err="1" smtClean="0"/>
              <a:t>informaci</a:t>
            </a:r>
            <a:r>
              <a:rPr lang="es-ES" dirty="0" err="1" smtClean="0"/>
              <a:t>ón</a:t>
            </a:r>
            <a:r>
              <a:rPr lang="es-ES" dirty="0" smtClean="0"/>
              <a:t> del video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2" y="2524501"/>
            <a:ext cx="7669876" cy="4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 smtClean="0"/>
              <a:t>Configuraci</a:t>
            </a:r>
            <a:r>
              <a:rPr lang="es-ES" b="1" dirty="0" err="1"/>
              <a:t>o</a:t>
            </a:r>
            <a:r>
              <a:rPr lang="es-ES" b="1" dirty="0" err="1" smtClean="0"/>
              <a:t>nes</a:t>
            </a:r>
            <a:r>
              <a:rPr lang="es-ES_tradnl" b="1" dirty="0" smtClean="0"/>
              <a:t> </a:t>
            </a:r>
            <a:r>
              <a:rPr lang="es-ES_tradnl" b="1" dirty="0" smtClean="0"/>
              <a:t>avanzadas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Puedes modificar tus opciones de privacidad con la </a:t>
            </a:r>
            <a:r>
              <a:rPr lang="es-ES_tradnl" dirty="0" err="1" smtClean="0"/>
              <a:t>opci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C00000"/>
                </a:solidFill>
              </a:rPr>
              <a:t>Configuración avanzada</a:t>
            </a:r>
            <a:endParaRPr lang="es-ES_tradnl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65" y="2496249"/>
            <a:ext cx="6853516" cy="40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¿Listo?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Cuando añadiste la </a:t>
            </a:r>
            <a:r>
              <a:rPr lang="es-ES_tradnl" dirty="0" err="1" smtClean="0"/>
              <a:t>informaci</a:t>
            </a:r>
            <a:r>
              <a:rPr lang="es-ES" dirty="0" err="1" smtClean="0"/>
              <a:t>ón</a:t>
            </a:r>
            <a:r>
              <a:rPr lang="es-ES" dirty="0" smtClean="0"/>
              <a:t>, publica el video en YouTube presionando </a:t>
            </a:r>
            <a:r>
              <a:rPr lang="es-ES" b="1" dirty="0" smtClean="0">
                <a:solidFill>
                  <a:srgbClr val="C00000"/>
                </a:solidFill>
              </a:rPr>
              <a:t>Listo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9" y="2254493"/>
            <a:ext cx="7465232" cy="44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399" y="2668057"/>
            <a:ext cx="10515600" cy="1325563"/>
          </a:xfrm>
        </p:spPr>
        <p:txBody>
          <a:bodyPr/>
          <a:lstStyle/>
          <a:p>
            <a:pPr algn="ctr"/>
            <a:r>
              <a:rPr lang="es-ES_tradnl" b="1" dirty="0" smtClean="0"/>
              <a:t>Funciones b</a:t>
            </a:r>
            <a:r>
              <a:rPr lang="es-ES" b="1" dirty="0" err="1" smtClean="0"/>
              <a:t>ásicas</a:t>
            </a:r>
            <a:r>
              <a:rPr lang="es-ES_tradnl" b="1" dirty="0" smtClean="0"/>
              <a:t>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1228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Enlace para video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Una vez p</a:t>
            </a:r>
            <a:r>
              <a:rPr lang="es-ES" dirty="0" err="1" smtClean="0"/>
              <a:t>ublicado</a:t>
            </a:r>
            <a:r>
              <a:rPr lang="es-ES" dirty="0" smtClean="0"/>
              <a:t> en YouTube, tendrás un enlace para mirar tu video.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3090828"/>
            <a:ext cx="11776364" cy="26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Importar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r>
              <a:rPr lang="es-ES" b="1" dirty="0" smtClean="0"/>
              <a:t>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Ya que tu video esta publicado en YouTube, puedes añadirle </a:t>
            </a:r>
            <a:r>
              <a:rPr lang="es-ES_tradnl" dirty="0" err="1" smtClean="0"/>
              <a:t>subt</a:t>
            </a:r>
            <a:r>
              <a:rPr lang="es-ES" dirty="0" err="1" smtClean="0"/>
              <a:t>ítulos</a:t>
            </a:r>
            <a:r>
              <a:rPr lang="es-ES" dirty="0" smtClean="0"/>
              <a:t>. </a:t>
            </a:r>
          </a:p>
          <a:p>
            <a:r>
              <a:rPr lang="es-ES" dirty="0" smtClean="0"/>
              <a:t>Para hacer esto, primero cliquea </a:t>
            </a:r>
            <a:r>
              <a:rPr lang="es-ES" dirty="0" smtClean="0">
                <a:solidFill>
                  <a:srgbClr val="C00000"/>
                </a:solidFill>
              </a:rPr>
              <a:t>“</a:t>
            </a:r>
            <a:r>
              <a:rPr lang="es-ES" dirty="0" err="1" smtClean="0">
                <a:solidFill>
                  <a:srgbClr val="C00000"/>
                </a:solidFill>
              </a:rPr>
              <a:t>Creator</a:t>
            </a:r>
            <a:r>
              <a:rPr lang="es-ES" dirty="0" smtClean="0">
                <a:solidFill>
                  <a:srgbClr val="C00000"/>
                </a:solidFill>
              </a:rPr>
              <a:t> Estudio” </a:t>
            </a:r>
            <a:r>
              <a:rPr lang="es-ES" dirty="0" smtClean="0"/>
              <a:t>para hacer </a:t>
            </a:r>
            <a:r>
              <a:rPr lang="es-ES" dirty="0" smtClean="0"/>
              <a:t>cambios </a:t>
            </a:r>
            <a:r>
              <a:rPr lang="es-ES" dirty="0" smtClean="0"/>
              <a:t>a tu(s) video(s). </a:t>
            </a:r>
            <a:endParaRPr lang="es-ES_tradnl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630063"/>
            <a:ext cx="8900160" cy="30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Importar </a:t>
            </a:r>
            <a:r>
              <a:rPr lang="es-ES_tradnl" b="1" dirty="0" err="1"/>
              <a:t>subt</a:t>
            </a:r>
            <a:r>
              <a:rPr lang="es-ES" b="1" dirty="0" err="1"/>
              <a:t>ítulos</a:t>
            </a:r>
            <a:r>
              <a:rPr lang="es-ES" b="1" dirty="0"/>
              <a:t> en YouTube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_tradnl" dirty="0" smtClean="0"/>
              <a:t>Ahora, cliquea </a:t>
            </a:r>
            <a:r>
              <a:rPr lang="es-ES_tradnl" b="1" dirty="0" smtClean="0">
                <a:solidFill>
                  <a:srgbClr val="C00000"/>
                </a:solidFill>
              </a:rPr>
              <a:t>“modificar”</a:t>
            </a:r>
            <a:endParaRPr lang="es-ES_tradnl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12" y="2239328"/>
            <a:ext cx="6998468" cy="44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Importar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r>
              <a:rPr lang="es-ES" b="1" dirty="0" smtClean="0"/>
              <a:t>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Cliquea, </a:t>
            </a:r>
            <a:r>
              <a:rPr lang="es-ES_tradnl" b="1" dirty="0" smtClean="0">
                <a:solidFill>
                  <a:srgbClr val="C00000"/>
                </a:solidFill>
              </a:rPr>
              <a:t>“</a:t>
            </a:r>
            <a:r>
              <a:rPr lang="es-ES_tradnl" b="1" dirty="0" err="1" smtClean="0">
                <a:solidFill>
                  <a:srgbClr val="C00000"/>
                </a:solidFill>
              </a:rPr>
              <a:t>subt</a:t>
            </a:r>
            <a:r>
              <a:rPr lang="es-ES" b="1" dirty="0" err="1" smtClean="0">
                <a:solidFill>
                  <a:srgbClr val="C00000"/>
                </a:solidFill>
              </a:rPr>
              <a:t>ítulos</a:t>
            </a:r>
            <a:r>
              <a:rPr lang="es-ES" b="1" dirty="0" smtClean="0">
                <a:solidFill>
                  <a:srgbClr val="C00000"/>
                </a:solidFill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9" y="1703514"/>
            <a:ext cx="7687757" cy="48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Importar </a:t>
            </a:r>
            <a:r>
              <a:rPr lang="es-ES_tradnl" b="1" dirty="0" err="1"/>
              <a:t>subt</a:t>
            </a:r>
            <a:r>
              <a:rPr lang="es-ES" b="1" dirty="0" err="1"/>
              <a:t>ítulos</a:t>
            </a:r>
            <a:r>
              <a:rPr lang="es-ES" b="1" dirty="0"/>
              <a:t> en YouTube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YouTube te va a pedir la lengua original del video. Muchas lenguas no </a:t>
            </a:r>
            <a:r>
              <a:rPr lang="es-ES_tradnl" dirty="0" err="1" smtClean="0"/>
              <a:t>est</a:t>
            </a:r>
            <a:r>
              <a:rPr lang="es-ES" dirty="0" err="1" smtClean="0"/>
              <a:t>án</a:t>
            </a:r>
            <a:r>
              <a:rPr lang="es-ES" dirty="0" smtClean="0"/>
              <a:t>. Si tu lengua no está, selecciona una lengua cualquiera y cliquea </a:t>
            </a:r>
            <a:r>
              <a:rPr lang="es-ES" dirty="0" smtClean="0">
                <a:solidFill>
                  <a:srgbClr val="C00000"/>
                </a:solidFill>
              </a:rPr>
              <a:t>“</a:t>
            </a:r>
            <a:r>
              <a:rPr lang="es-ES" b="1" dirty="0" smtClean="0">
                <a:solidFill>
                  <a:srgbClr val="C00000"/>
                </a:solidFill>
              </a:rPr>
              <a:t>establecer idioma”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52" y="2749256"/>
            <a:ext cx="6188134" cy="39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Importar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r>
              <a:rPr lang="es-ES" b="1" dirty="0" smtClean="0"/>
              <a:t>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Ahora, YouTube te pide la lengua de los </a:t>
            </a:r>
            <a:r>
              <a:rPr lang="es-ES_tradnl" dirty="0" err="1" smtClean="0"/>
              <a:t>subt</a:t>
            </a:r>
            <a:r>
              <a:rPr lang="es-ES" dirty="0" err="1" smtClean="0"/>
              <a:t>ítulos</a:t>
            </a:r>
            <a:r>
              <a:rPr lang="es-ES" dirty="0" smtClean="0"/>
              <a:t> (otra vez, si tu lengua no está, elige una cualquiera).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11" y="2734551"/>
            <a:ext cx="6047577" cy="38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Importar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r>
              <a:rPr lang="es-ES" b="1" dirty="0" smtClean="0"/>
              <a:t>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Ahora, puedes descargar los </a:t>
            </a:r>
            <a:r>
              <a:rPr lang="es-ES_tradnl" dirty="0" err="1" smtClean="0"/>
              <a:t>subt</a:t>
            </a:r>
            <a:r>
              <a:rPr lang="es-ES" dirty="0" err="1" smtClean="0"/>
              <a:t>ítulos</a:t>
            </a:r>
            <a:r>
              <a:rPr lang="es-ES" dirty="0" smtClean="0"/>
              <a:t> que exportaste de ELAN en YouTube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06" y="2315842"/>
            <a:ext cx="8135389" cy="44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Importar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r>
              <a:rPr lang="es-ES" b="1" dirty="0" smtClean="0"/>
              <a:t>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Ahora, descarga los </a:t>
            </a:r>
            <a:r>
              <a:rPr lang="es-ES_tradnl" dirty="0" err="1" smtClean="0"/>
              <a:t>subt</a:t>
            </a:r>
            <a:r>
              <a:rPr lang="es-ES" dirty="0" err="1" smtClean="0"/>
              <a:t>ítulos</a:t>
            </a:r>
            <a:r>
              <a:rPr lang="es-ES" dirty="0" smtClean="0"/>
              <a:t> 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2982519"/>
            <a:ext cx="6134793" cy="33293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98" y="3458096"/>
            <a:ext cx="5386574" cy="2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Importar </a:t>
            </a:r>
            <a:r>
              <a:rPr lang="es-ES_tradnl" b="1" dirty="0" err="1" smtClean="0"/>
              <a:t>subt</a:t>
            </a:r>
            <a:r>
              <a:rPr lang="es-ES" b="1" dirty="0" err="1" smtClean="0"/>
              <a:t>ítulos</a:t>
            </a:r>
            <a:r>
              <a:rPr lang="es-ES" b="1" dirty="0" smtClean="0"/>
              <a:t>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5625" cy="4351338"/>
          </a:xfrm>
        </p:spPr>
        <p:txBody>
          <a:bodyPr/>
          <a:lstStyle/>
          <a:p>
            <a:r>
              <a:rPr lang="es-ES_tradnl" dirty="0" smtClean="0"/>
              <a:t>Para publicar el video con los </a:t>
            </a:r>
            <a:r>
              <a:rPr lang="es-ES_tradnl" dirty="0" err="1" smtClean="0"/>
              <a:t>subt</a:t>
            </a:r>
            <a:r>
              <a:rPr lang="es-ES" dirty="0" err="1" smtClean="0"/>
              <a:t>ítulos</a:t>
            </a:r>
            <a:r>
              <a:rPr lang="es-ES" dirty="0" smtClean="0"/>
              <a:t>, cliquea: </a:t>
            </a:r>
            <a:r>
              <a:rPr lang="es-ES" b="1" dirty="0" smtClean="0">
                <a:solidFill>
                  <a:srgbClr val="C00000"/>
                </a:solidFill>
              </a:rPr>
              <a:t>“Guardar los cambios”</a:t>
            </a:r>
          </a:p>
          <a:p>
            <a:r>
              <a:rPr lang="es-ES" dirty="0" smtClean="0"/>
              <a:t>Puedes repetir esas </a:t>
            </a:r>
            <a:r>
              <a:rPr lang="es-ES" dirty="0" err="1" smtClean="0"/>
              <a:t>intrucciones</a:t>
            </a:r>
            <a:r>
              <a:rPr lang="es-ES" dirty="0" smtClean="0"/>
              <a:t> para añadir otros subtítulos, por ej. los de la traducción.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4" y="2943326"/>
            <a:ext cx="5805082" cy="36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Importar archivo </a:t>
            </a:r>
            <a:r>
              <a:rPr lang="es-ES" b="1" dirty="0" smtClean="0"/>
              <a:t>audio en YouTube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Si no tienes video, pero solo un audio, </a:t>
            </a:r>
            <a:r>
              <a:rPr lang="es-ES_tradnl" dirty="0" err="1" smtClean="0"/>
              <a:t>tambi</a:t>
            </a:r>
            <a:r>
              <a:rPr lang="es-ES" dirty="0" err="1" smtClean="0"/>
              <a:t>én</a:t>
            </a:r>
            <a:r>
              <a:rPr lang="es-ES" dirty="0" smtClean="0"/>
              <a:t> lo puedes publicar en YouTube con subtítulos. </a:t>
            </a:r>
          </a:p>
          <a:p>
            <a:r>
              <a:rPr lang="es-ES" dirty="0" smtClean="0"/>
              <a:t>Es </a:t>
            </a:r>
            <a:r>
              <a:rPr lang="es-ES" dirty="0" smtClean="0"/>
              <a:t>solo un </a:t>
            </a:r>
            <a:r>
              <a:rPr lang="es-ES" dirty="0" smtClean="0"/>
              <a:t>poco </a:t>
            </a:r>
            <a:r>
              <a:rPr lang="es-ES" dirty="0" smtClean="0"/>
              <a:t>más complicado.</a:t>
            </a:r>
          </a:p>
          <a:p>
            <a:r>
              <a:rPr lang="es-ES" dirty="0" smtClean="0"/>
              <a:t>Primero, tienes que convertir tu </a:t>
            </a:r>
            <a:r>
              <a:rPr lang="es-ES" dirty="0" smtClean="0"/>
              <a:t>archivo audio a un </a:t>
            </a:r>
            <a:r>
              <a:rPr lang="es-ES" dirty="0" err="1" smtClean="0"/>
              <a:t>achivo</a:t>
            </a:r>
            <a:r>
              <a:rPr lang="es-ES" dirty="0" smtClean="0"/>
              <a:t> </a:t>
            </a:r>
            <a:r>
              <a:rPr lang="es-ES" dirty="0" smtClean="0"/>
              <a:t>video.</a:t>
            </a:r>
          </a:p>
          <a:p>
            <a:pPr lvl="1"/>
            <a:r>
              <a:rPr lang="es-ES" dirty="0" smtClean="0"/>
              <a:t>Tu audio tiene que estar en mp3 (si es un WAV, tienes que convertirlo a mp3) </a:t>
            </a:r>
          </a:p>
          <a:p>
            <a:r>
              <a:rPr lang="es-ES" dirty="0" smtClean="0"/>
              <a:t>Existen sitios </a:t>
            </a:r>
            <a:r>
              <a:rPr lang="es-ES" dirty="0" smtClean="0"/>
              <a:t>en internet </a:t>
            </a:r>
            <a:r>
              <a:rPr lang="es-ES" dirty="0" smtClean="0"/>
              <a:t>que </a:t>
            </a:r>
            <a:r>
              <a:rPr lang="es-ES_tradnl" dirty="0" smtClean="0"/>
              <a:t>convierten</a:t>
            </a:r>
            <a:r>
              <a:rPr lang="es-ES" dirty="0" smtClean="0"/>
              <a:t> </a:t>
            </a:r>
            <a:r>
              <a:rPr lang="es-ES" dirty="0" smtClean="0"/>
              <a:t>audios a videos.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28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355464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Empezando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nueva</a:t>
            </a:r>
            <a:r>
              <a:rPr lang="en-US" b="1" dirty="0" smtClean="0"/>
              <a:t> </a:t>
            </a:r>
            <a:r>
              <a:rPr lang="en-US" b="1" dirty="0" err="1" smtClean="0"/>
              <a:t>transcripci</a:t>
            </a:r>
            <a:r>
              <a:rPr lang="en-CA" b="1" dirty="0" err="1" smtClean="0"/>
              <a:t>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690688"/>
            <a:ext cx="10515600" cy="4351338"/>
          </a:xfrm>
        </p:spPr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empezar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archivo</a:t>
            </a:r>
            <a:r>
              <a:rPr lang="en-US" dirty="0" smtClean="0"/>
              <a:t>, </a:t>
            </a:r>
            <a:r>
              <a:rPr lang="en-US" dirty="0" err="1" smtClean="0"/>
              <a:t>cliquea</a:t>
            </a:r>
            <a:r>
              <a:rPr lang="en-US" dirty="0" smtClean="0"/>
              <a:t>: 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>
                <a:solidFill>
                  <a:srgbClr val="C00000"/>
                </a:solidFill>
              </a:rPr>
              <a:t>Archivo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&gt; Nuevo </a:t>
            </a:r>
            <a:r>
              <a:rPr lang="en-US" b="1" dirty="0" smtClean="0">
                <a:solidFill>
                  <a:srgbClr val="C00000"/>
                </a:solidFill>
              </a:rPr>
              <a:t>&gt; </a:t>
            </a:r>
            <a:r>
              <a:rPr lang="en-US" b="1" dirty="0" err="1" smtClean="0">
                <a:solidFill>
                  <a:srgbClr val="C00000"/>
                </a:solidFill>
              </a:rPr>
              <a:t>Añadir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archivo</a:t>
            </a:r>
            <a:r>
              <a:rPr lang="en-US" b="1" dirty="0" smtClean="0">
                <a:solidFill>
                  <a:srgbClr val="C00000"/>
                </a:solidFill>
              </a:rPr>
              <a:t> media</a:t>
            </a:r>
            <a:r>
              <a:rPr lang="is-IS" b="1" dirty="0" smtClean="0">
                <a:solidFill>
                  <a:srgbClr val="C00000"/>
                </a:solidFill>
              </a:rPr>
              <a:t>… 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19" y="2826551"/>
            <a:ext cx="7555832" cy="37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 smtClean="0"/>
              <a:t>Conversi</a:t>
            </a:r>
            <a:r>
              <a:rPr lang="es-ES" b="1" dirty="0" err="1" smtClean="0"/>
              <a:t>ón</a:t>
            </a:r>
            <a:r>
              <a:rPr lang="es-ES" b="1" dirty="0" smtClean="0"/>
              <a:t> de audio a video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 ejemplo </a:t>
            </a:r>
            <a:r>
              <a:rPr lang="es-ES_tradnl" dirty="0" smtClean="0"/>
              <a:t>de un </a:t>
            </a:r>
            <a:r>
              <a:rPr lang="es-ES_tradnl" dirty="0" smtClean="0"/>
              <a:t>sitio que puede convertir un audio </a:t>
            </a:r>
            <a:r>
              <a:rPr lang="es-ES_tradnl" dirty="0" smtClean="0"/>
              <a:t>en </a:t>
            </a:r>
            <a:r>
              <a:rPr lang="es-ES_tradnl" dirty="0" smtClean="0"/>
              <a:t>un </a:t>
            </a:r>
            <a:r>
              <a:rPr lang="es-ES_tradnl" dirty="0" smtClean="0"/>
              <a:t>video es: </a:t>
            </a:r>
          </a:p>
          <a:p>
            <a:pPr marL="0" indent="0">
              <a:buNone/>
            </a:pPr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www.tunestotube.com</a:t>
            </a:r>
            <a:r>
              <a:rPr lang="es-ES_tradnl" dirty="0" smtClean="0"/>
              <a:t> (</a:t>
            </a:r>
            <a:r>
              <a:rPr lang="es-ES_tradnl" dirty="0" err="1" smtClean="0"/>
              <a:t>aseg</a:t>
            </a:r>
            <a:r>
              <a:rPr lang="es-ES" dirty="0" err="1" smtClean="0"/>
              <a:t>úrate</a:t>
            </a:r>
            <a:r>
              <a:rPr lang="es-ES" dirty="0" smtClean="0"/>
              <a:t> </a:t>
            </a:r>
            <a:r>
              <a:rPr lang="es-ES" dirty="0" smtClean="0"/>
              <a:t>de ingresar </a:t>
            </a:r>
            <a:r>
              <a:rPr lang="es-ES" dirty="0" smtClean="0"/>
              <a:t>en tu cuenta YouTube antes)</a:t>
            </a:r>
            <a:endParaRPr lang="es-ES_tradnl" dirty="0" smtClean="0"/>
          </a:p>
          <a:p>
            <a:r>
              <a:rPr lang="es-ES_tradnl" dirty="0" smtClean="0"/>
              <a:t>Cliquea sobre “</a:t>
            </a:r>
            <a:r>
              <a:rPr lang="es-ES_tradnl" dirty="0" err="1" smtClean="0"/>
              <a:t>upload</a:t>
            </a:r>
            <a:r>
              <a:rPr lang="es-ES_tradnl" dirty="0" smtClean="0"/>
              <a:t> files” y </a:t>
            </a:r>
          </a:p>
          <a:p>
            <a:pPr marL="0" indent="0">
              <a:buNone/>
            </a:pPr>
            <a:r>
              <a:rPr lang="es-ES_tradnl" dirty="0" smtClean="0"/>
              <a:t>añade el audio mp3 y una foto.</a:t>
            </a:r>
          </a:p>
          <a:p>
            <a:r>
              <a:rPr lang="es-ES_tradnl" dirty="0" err="1" smtClean="0"/>
              <a:t>Despu</a:t>
            </a:r>
            <a:r>
              <a:rPr lang="es-ES" dirty="0" err="1" smtClean="0"/>
              <a:t>és</a:t>
            </a:r>
            <a:r>
              <a:rPr lang="es-ES" dirty="0" smtClean="0"/>
              <a:t>, cliquea “</a:t>
            </a:r>
            <a:r>
              <a:rPr lang="es-ES" dirty="0" err="1" smtClean="0"/>
              <a:t>create</a:t>
            </a:r>
            <a:r>
              <a:rPr lang="es-ES" dirty="0" smtClean="0"/>
              <a:t> video”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6" y="2871485"/>
            <a:ext cx="5618725" cy="37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Video creado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26367"/>
            <a:ext cx="10515600" cy="5506200"/>
          </a:xfrm>
        </p:spPr>
        <p:txBody>
          <a:bodyPr/>
          <a:lstStyle/>
          <a:p>
            <a:r>
              <a:rPr lang="es-ES_tradnl" dirty="0" smtClean="0"/>
              <a:t>El video se va a crear y publicar en YouTube en tu cuenta</a:t>
            </a:r>
            <a:r>
              <a:rPr lang="es-ES_tradnl" dirty="0" smtClean="0"/>
              <a:t>.</a:t>
            </a:r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Ya que tu audio se convirtió</a:t>
            </a:r>
            <a:r>
              <a:rPr lang="es-ES" dirty="0"/>
              <a:t> </a:t>
            </a:r>
            <a:r>
              <a:rPr lang="es-ES" dirty="0" smtClean="0"/>
              <a:t>en un video, y ya que está publicado en YouTube, sigue las instrucciones anteriores para añadirle subtítulos.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2065467"/>
            <a:ext cx="5266647" cy="34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714260"/>
            <a:ext cx="10515600" cy="5004897"/>
          </a:xfrm>
        </p:spPr>
        <p:txBody>
          <a:bodyPr/>
          <a:lstStyle/>
          <a:p>
            <a:pPr algn="ctr"/>
            <a:r>
              <a:rPr lang="es-ES_tradnl" b="1" dirty="0" smtClean="0"/>
              <a:t>Gracias</a:t>
            </a:r>
            <a:br>
              <a:rPr lang="es-ES_tradnl" b="1" dirty="0" smtClean="0"/>
            </a:br>
            <a:r>
              <a:rPr lang="es-ES_tradnl" b="1" dirty="0" err="1" smtClean="0"/>
              <a:t>Merci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err="1" smtClean="0"/>
              <a:t>Wokox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Aw</a:t>
            </a:r>
            <a:r>
              <a:rPr lang="es-ES" b="1" dirty="0" err="1" smtClean="0"/>
              <a:t>äläl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67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Empezando una nueva </a:t>
            </a:r>
            <a:r>
              <a:rPr lang="es-ES_tradnl" b="1" dirty="0" err="1" smtClean="0"/>
              <a:t>transcripci</a:t>
            </a:r>
            <a:r>
              <a:rPr lang="es-ES" b="1" dirty="0" err="1" smtClean="0"/>
              <a:t>ón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Para </a:t>
            </a:r>
            <a:r>
              <a:rPr lang="es-ES_tradnl" dirty="0" err="1" smtClean="0"/>
              <a:t>em</a:t>
            </a:r>
            <a:r>
              <a:rPr lang="es-ES" dirty="0" err="1" smtClean="0"/>
              <a:t>pezar</a:t>
            </a:r>
            <a:r>
              <a:rPr lang="es-ES_tradnl" dirty="0" smtClean="0"/>
              <a:t>, </a:t>
            </a:r>
            <a:r>
              <a:rPr lang="es-ES_tradnl" dirty="0" smtClean="0"/>
              <a:t>activa </a:t>
            </a:r>
            <a:r>
              <a:rPr lang="en-CA" dirty="0" smtClean="0"/>
              <a:t>el </a:t>
            </a:r>
            <a:r>
              <a:rPr lang="en-CA" dirty="0" err="1" smtClean="0"/>
              <a:t>respaldo</a:t>
            </a:r>
            <a:r>
              <a:rPr lang="en-CA" dirty="0" smtClean="0"/>
              <a:t> </a:t>
            </a:r>
            <a:r>
              <a:rPr lang="en-CA" dirty="0" err="1" smtClean="0"/>
              <a:t>automático</a:t>
            </a:r>
            <a:r>
              <a:rPr lang="en-CA" dirty="0" smtClean="0"/>
              <a:t>:</a:t>
            </a:r>
          </a:p>
          <a:p>
            <a:pPr marL="457200" lvl="1" indent="0">
              <a:buNone/>
            </a:pPr>
            <a:r>
              <a:rPr lang="en-CA" sz="2800" b="1" dirty="0" err="1" smtClean="0">
                <a:solidFill>
                  <a:srgbClr val="C00000"/>
                </a:solidFill>
              </a:rPr>
              <a:t>Archivo</a:t>
            </a:r>
            <a:r>
              <a:rPr lang="en-CA" sz="2800" b="1" dirty="0" smtClean="0">
                <a:solidFill>
                  <a:srgbClr val="C00000"/>
                </a:solidFill>
              </a:rPr>
              <a:t> &gt; </a:t>
            </a:r>
            <a:r>
              <a:rPr lang="en-CA" sz="2800" b="1" dirty="0" err="1" smtClean="0">
                <a:solidFill>
                  <a:srgbClr val="C00000"/>
                </a:solidFill>
              </a:rPr>
              <a:t>Copia</a:t>
            </a:r>
            <a:r>
              <a:rPr lang="en-CA" sz="2800" b="1" dirty="0" smtClean="0">
                <a:solidFill>
                  <a:srgbClr val="C00000"/>
                </a:solidFill>
              </a:rPr>
              <a:t> de </a:t>
            </a:r>
            <a:r>
              <a:rPr lang="en-CA" sz="2800" b="1" dirty="0" err="1" smtClean="0">
                <a:solidFill>
                  <a:srgbClr val="C00000"/>
                </a:solidFill>
              </a:rPr>
              <a:t>seguridad</a:t>
            </a:r>
            <a:r>
              <a:rPr lang="en-CA" sz="2800" b="1" dirty="0" smtClean="0">
                <a:solidFill>
                  <a:srgbClr val="C00000"/>
                </a:solidFill>
              </a:rPr>
              <a:t> </a:t>
            </a:r>
            <a:r>
              <a:rPr lang="en-CA" sz="2800" b="1" dirty="0" err="1" smtClean="0">
                <a:solidFill>
                  <a:srgbClr val="C00000"/>
                </a:solidFill>
              </a:rPr>
              <a:t>automática</a:t>
            </a:r>
            <a:endParaRPr lang="en-CA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67" y="2813698"/>
            <a:ext cx="6676845" cy="38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Los tipos y las l</a:t>
            </a:r>
            <a:r>
              <a:rPr lang="en-CA" b="1" dirty="0" err="1" smtClean="0"/>
              <a:t>íneas</a:t>
            </a:r>
            <a:r>
              <a:rPr lang="en-CA" b="1" dirty="0" smtClean="0"/>
              <a:t> 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Para empezar una nueva transcripción, tienes que primero organizar lo que se llaman los </a:t>
            </a:r>
            <a:r>
              <a:rPr lang="es-ES_tradnl" i="1" dirty="0" smtClean="0"/>
              <a:t>tipos</a:t>
            </a:r>
            <a:r>
              <a:rPr lang="es-ES_tradnl" dirty="0" smtClean="0"/>
              <a:t> y las </a:t>
            </a:r>
            <a:r>
              <a:rPr lang="es-ES_tradnl" i="1" dirty="0" smtClean="0"/>
              <a:t>líneas. </a:t>
            </a:r>
          </a:p>
          <a:p>
            <a:r>
              <a:rPr lang="es-ES" dirty="0" smtClean="0"/>
              <a:t>Los tipos y las líneas son muy importantes en ELAN. Son como la fundación de cada transcripción. </a:t>
            </a:r>
          </a:p>
          <a:p>
            <a:r>
              <a:rPr lang="es-ES" dirty="0" smtClean="0"/>
              <a:t>Cada participante tiene al menos dos líneas (texto principal y traducción) y cada línea tiene un tipo (texto principal o traducción).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5582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La líneas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Corresponden a cada </a:t>
            </a:r>
            <a:r>
              <a:rPr lang="es-ES" b="1" dirty="0" smtClean="0"/>
              <a:t>línea</a:t>
            </a:r>
            <a:r>
              <a:rPr lang="es-ES" dirty="0" smtClean="0"/>
              <a:t> que necesitarás crear para transcribir, traducir, y glosar. </a:t>
            </a:r>
          </a:p>
          <a:p>
            <a:r>
              <a:rPr lang="es-ES" dirty="0" smtClean="0"/>
              <a:t>Siempre hay una línea principal que corresponde al texto principal en la lengua de estudio. </a:t>
            </a:r>
            <a:r>
              <a:rPr lang="es-ES" dirty="0" smtClean="0"/>
              <a:t>Estas son llamadas </a:t>
            </a:r>
            <a:r>
              <a:rPr lang="es-ES" u="sng" dirty="0" smtClean="0"/>
              <a:t>líneas </a:t>
            </a:r>
            <a:r>
              <a:rPr lang="es-ES" u="sng" dirty="0" smtClean="0"/>
              <a:t>madres.</a:t>
            </a:r>
          </a:p>
          <a:p>
            <a:r>
              <a:rPr lang="es-ES" dirty="0" smtClean="0"/>
              <a:t>También hay </a:t>
            </a:r>
            <a:r>
              <a:rPr lang="es-ES" u="sng" dirty="0" smtClean="0"/>
              <a:t>líneas hijas</a:t>
            </a:r>
            <a:r>
              <a:rPr lang="es-ES" dirty="0" smtClean="0"/>
              <a:t>. </a:t>
            </a:r>
            <a:r>
              <a:rPr lang="es-ES" dirty="0" smtClean="0"/>
              <a:t>Estas </a:t>
            </a:r>
            <a:r>
              <a:rPr lang="es-ES" dirty="0" smtClean="0"/>
              <a:t>corresponden a las traducciones del texto principal. </a:t>
            </a:r>
            <a:endParaRPr lang="es-ES" u="sng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45497"/>
            <a:ext cx="10291482" cy="22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Los tipos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Establecen el </a:t>
            </a:r>
            <a:r>
              <a:rPr lang="es-ES_tradnl" b="1" dirty="0" smtClean="0"/>
              <a:t>tipo</a:t>
            </a:r>
            <a:r>
              <a:rPr lang="es-ES_tradnl" dirty="0" smtClean="0"/>
              <a:t> </a:t>
            </a:r>
            <a:r>
              <a:rPr lang="es-ES" dirty="0" smtClean="0"/>
              <a:t>de </a:t>
            </a:r>
            <a:r>
              <a:rPr lang="es-ES" dirty="0" smtClean="0"/>
              <a:t>cada</a:t>
            </a:r>
            <a:r>
              <a:rPr lang="es-ES" dirty="0" smtClean="0"/>
              <a:t> una de las líneas </a:t>
            </a:r>
            <a:r>
              <a:rPr lang="es-ES" dirty="0" smtClean="0"/>
              <a:t>(</a:t>
            </a:r>
            <a:r>
              <a:rPr lang="es-ES_tradnl" dirty="0" smtClean="0"/>
              <a:t>o de </a:t>
            </a:r>
            <a:r>
              <a:rPr lang="es-ES_tradnl" dirty="0" err="1"/>
              <a:t>qu</a:t>
            </a:r>
            <a:r>
              <a:rPr lang="es-ES" dirty="0"/>
              <a:t>é se tratan</a:t>
            </a:r>
            <a:r>
              <a:rPr lang="es-ES" dirty="0" smtClean="0"/>
              <a:t>). </a:t>
            </a:r>
          </a:p>
          <a:p>
            <a:r>
              <a:rPr lang="es-ES" dirty="0" smtClean="0"/>
              <a:t>Cada línea tiene un tipo. </a:t>
            </a:r>
          </a:p>
          <a:p>
            <a:r>
              <a:rPr lang="es-ES" dirty="0" smtClean="0"/>
              <a:t>Si una línea corresponde al texto principal (lo que dice el hablante en la lengua del hablante).</a:t>
            </a:r>
          </a:p>
          <a:p>
            <a:r>
              <a:rPr lang="es-ES" dirty="0" smtClean="0"/>
              <a:t>O si se trata de una traducción, glosa, </a:t>
            </a:r>
            <a:r>
              <a:rPr lang="es-ES" dirty="0" err="1" smtClean="0"/>
              <a:t>etc</a:t>
            </a:r>
            <a:r>
              <a:rPr lang="is-IS" dirty="0" smtClean="0"/>
              <a:t>…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639590"/>
            <a:ext cx="87249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1803</Words>
  <Application>Microsoft Macintosh PowerPoint</Application>
  <PresentationFormat>Panorámica</PresentationFormat>
  <Paragraphs>220</Paragraphs>
  <Slides>52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Calibri</vt:lpstr>
      <vt:lpstr>Calibri Light</vt:lpstr>
      <vt:lpstr>Arial</vt:lpstr>
      <vt:lpstr>Office Theme</vt:lpstr>
      <vt:lpstr>Introducción a ELAN</vt:lpstr>
      <vt:lpstr>¿Por qué usar ELAN?</vt:lpstr>
      <vt:lpstr>Plan:</vt:lpstr>
      <vt:lpstr>Funciones básicas </vt:lpstr>
      <vt:lpstr>Empezando una nueva transcripción</vt:lpstr>
      <vt:lpstr>Empezando una nueva transcripción</vt:lpstr>
      <vt:lpstr>Los tipos y las líneas </vt:lpstr>
      <vt:lpstr>La líneas</vt:lpstr>
      <vt:lpstr>Los tipos</vt:lpstr>
      <vt:lpstr>Arreglando los tipos</vt:lpstr>
      <vt:lpstr>1. Modificar tipo existente</vt:lpstr>
      <vt:lpstr>2. Añadir nuevo tipo</vt:lpstr>
      <vt:lpstr>Arreglando las líneas</vt:lpstr>
      <vt:lpstr>1. Modificar una línea </vt:lpstr>
      <vt:lpstr>2. Añadir línea para traducción</vt:lpstr>
      <vt:lpstr>3. Repite para cada participante de la grabación</vt:lpstr>
      <vt:lpstr>Empezar a transcribir</vt:lpstr>
      <vt:lpstr>Añadir la traducción</vt:lpstr>
      <vt:lpstr>Otras funciones importantes</vt:lpstr>
      <vt:lpstr>Borrar anotación</vt:lpstr>
      <vt:lpstr>Mover anotación</vt:lpstr>
      <vt:lpstr>Ver forma de onda</vt:lpstr>
      <vt:lpstr>Funciones avanzadas </vt:lpstr>
      <vt:lpstr>Funciones avanzadas</vt:lpstr>
      <vt:lpstr>Buscar múltiples archivos .eaf</vt:lpstr>
      <vt:lpstr>Buscar eaf múltiple…</vt:lpstr>
      <vt:lpstr>Buscar eaf múltiple…</vt:lpstr>
      <vt:lpstr>Establecer el dominio de búsqueda</vt:lpstr>
      <vt:lpstr>Buscar</vt:lpstr>
      <vt:lpstr>Otra forma</vt:lpstr>
      <vt:lpstr>Otra forma</vt:lpstr>
      <vt:lpstr>Exportar archivo ELAN</vt:lpstr>
      <vt:lpstr>Exportar en YouTube</vt:lpstr>
      <vt:lpstr>Crear subtítulos</vt:lpstr>
      <vt:lpstr>Crear subtítulos por tipo</vt:lpstr>
      <vt:lpstr>Crear video subtitulado en YouTube</vt:lpstr>
      <vt:lpstr>Información del video</vt:lpstr>
      <vt:lpstr>Configuraciones avanzadas</vt:lpstr>
      <vt:lpstr>¿Listo?</vt:lpstr>
      <vt:lpstr>Enlace para video</vt:lpstr>
      <vt:lpstr>Importar subtítulos en YouTube</vt:lpstr>
      <vt:lpstr>Importar subtítulos en YouTube</vt:lpstr>
      <vt:lpstr>Importar subtítulos en YouTube</vt:lpstr>
      <vt:lpstr>Importar subtítulos en YouTube</vt:lpstr>
      <vt:lpstr>Importar subtítulos en YouTube</vt:lpstr>
      <vt:lpstr>Importar subtítulos en YouTube</vt:lpstr>
      <vt:lpstr>Importar subtítulos en YouTube</vt:lpstr>
      <vt:lpstr>Importar subtítulos en YouTube</vt:lpstr>
      <vt:lpstr>Importar archivo audio en YouTube</vt:lpstr>
      <vt:lpstr>Conversión de audio a video</vt:lpstr>
      <vt:lpstr>Video creado</vt:lpstr>
      <vt:lpstr>Gracias Merci Wokox Awäläl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ELAN</dc:title>
  <dc:creator>Justin Royer</dc:creator>
  <cp:lastModifiedBy>Justin Royer</cp:lastModifiedBy>
  <cp:revision>81</cp:revision>
  <cp:lastPrinted>2018-06-06T21:00:52Z</cp:lastPrinted>
  <dcterms:created xsi:type="dcterms:W3CDTF">2018-06-04T23:27:17Z</dcterms:created>
  <dcterms:modified xsi:type="dcterms:W3CDTF">2018-06-07T02:25:32Z</dcterms:modified>
</cp:coreProperties>
</file>